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15" r:id="rId3"/>
  </p:sldMasterIdLst>
  <p:notesMasterIdLst>
    <p:notesMasterId r:id="rId19"/>
  </p:notesMasterIdLst>
  <p:sldIdLst>
    <p:sldId id="506" r:id="rId4"/>
    <p:sldId id="488" r:id="rId5"/>
    <p:sldId id="484" r:id="rId6"/>
    <p:sldId id="518" r:id="rId7"/>
    <p:sldId id="519" r:id="rId8"/>
    <p:sldId id="520" r:id="rId9"/>
    <p:sldId id="521" r:id="rId10"/>
    <p:sldId id="522" r:id="rId11"/>
    <p:sldId id="523" r:id="rId12"/>
    <p:sldId id="512" r:id="rId13"/>
    <p:sldId id="509" r:id="rId14"/>
    <p:sldId id="511" r:id="rId15"/>
    <p:sldId id="510" r:id="rId16"/>
    <p:sldId id="516" r:id="rId17"/>
    <p:sldId id="52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81" d="100"/>
          <a:sy n="81" d="100"/>
        </p:scale>
        <p:origin x="-28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9"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trierlanto@gmail.com" userId="8b80de18e59458aa" providerId="LiveId" clId="{20BD7454-D0AB-41B9-8143-6AC576913327}"/>
    <pc:docChg chg="modSld">
      <pc:chgData name="fitrierlanto@gmail.com" userId="8b80de18e59458aa" providerId="LiveId" clId="{20BD7454-D0AB-41B9-8143-6AC576913327}" dt="2021-06-07T15:02:56.168" v="0" actId="207"/>
      <pc:docMkLst>
        <pc:docMk/>
      </pc:docMkLst>
      <pc:sldChg chg="modSp mod">
        <pc:chgData name="fitrierlanto@gmail.com" userId="8b80de18e59458aa" providerId="LiveId" clId="{20BD7454-D0AB-41B9-8143-6AC576913327}" dt="2021-06-07T15:02:56.168" v="0" actId="207"/>
        <pc:sldMkLst>
          <pc:docMk/>
          <pc:sldMk cId="4171673824" sldId="321"/>
        </pc:sldMkLst>
        <pc:graphicFrameChg chg="modGraphic">
          <ac:chgData name="fitrierlanto@gmail.com" userId="8b80de18e59458aa" providerId="LiveId" clId="{20BD7454-D0AB-41B9-8143-6AC576913327}" dt="2021-06-07T15:02:56.168" v="0" actId="207"/>
          <ac:graphicFrameMkLst>
            <pc:docMk/>
            <pc:sldMk cId="4171673824" sldId="321"/>
            <ac:graphicFrameMk id="12"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D9870D-A0B4-407C-9F31-3DCEDAF44A76}"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id-ID"/>
        </a:p>
      </dgm:t>
    </dgm:pt>
    <dgm:pt modelId="{3942AA6E-0833-4422-936D-2E6A81C75968}">
      <dgm:prSet phldrT="[Text]" custT="1"/>
      <dgm:spPr/>
      <dgm:t>
        <a:bodyPr/>
        <a:lstStyle/>
        <a:p>
          <a:r>
            <a:rPr lang="id-ID" sz="2800" b="1" dirty="0" smtClean="0">
              <a:solidFill>
                <a:schemeClr val="tx1"/>
              </a:solidFill>
              <a:latin typeface="Arial" pitchFamily="34" charset="0"/>
              <a:cs typeface="Arial" pitchFamily="34" charset="0"/>
            </a:rPr>
            <a:t>Pelayan Publik</a:t>
          </a:r>
          <a:endParaRPr lang="id-ID" sz="2800" dirty="0">
            <a:solidFill>
              <a:schemeClr val="tx1"/>
            </a:solidFill>
          </a:endParaRPr>
        </a:p>
      </dgm:t>
    </dgm:pt>
    <dgm:pt modelId="{BA85C72D-630D-402C-982E-D9A429B5A421}" type="parTrans" cxnId="{FDA490E6-0927-42BA-8060-2B9DF7CF2901}">
      <dgm:prSet/>
      <dgm:spPr/>
      <dgm:t>
        <a:bodyPr/>
        <a:lstStyle/>
        <a:p>
          <a:endParaRPr lang="id-ID"/>
        </a:p>
      </dgm:t>
    </dgm:pt>
    <dgm:pt modelId="{A0191F84-387B-4D2B-AD94-2DEEF565C9E1}" type="sibTrans" cxnId="{FDA490E6-0927-42BA-8060-2B9DF7CF2901}">
      <dgm:prSet/>
      <dgm:spPr/>
      <dgm:t>
        <a:bodyPr/>
        <a:lstStyle/>
        <a:p>
          <a:endParaRPr lang="id-ID"/>
        </a:p>
      </dgm:t>
    </dgm:pt>
    <dgm:pt modelId="{8A3B5D54-692B-4411-9A93-A979AD33E31A}">
      <dgm:prSet phldrT="[Text]" custT="1"/>
      <dgm:spPr/>
      <dgm:t>
        <a:bodyPr/>
        <a:lstStyle/>
        <a:p>
          <a:endParaRPr lang="id-ID" sz="2400" b="1" dirty="0" smtClean="0">
            <a:solidFill>
              <a:schemeClr val="tx1"/>
            </a:solidFill>
            <a:latin typeface="Arial" pitchFamily="34" charset="0"/>
            <a:cs typeface="Arial" pitchFamily="34" charset="0"/>
          </a:endParaRPr>
        </a:p>
        <a:p>
          <a:r>
            <a:rPr lang="id-ID" sz="2400" b="1" dirty="0" smtClean="0">
              <a:solidFill>
                <a:schemeClr val="tx1"/>
              </a:solidFill>
              <a:latin typeface="Arial" pitchFamily="34" charset="0"/>
              <a:cs typeface="Arial" pitchFamily="34" charset="0"/>
            </a:rPr>
            <a:t>Perekat dan Pemersatu Bangsa</a:t>
          </a:r>
        </a:p>
        <a:p>
          <a:endParaRPr lang="id-ID" sz="2100" dirty="0"/>
        </a:p>
      </dgm:t>
    </dgm:pt>
    <dgm:pt modelId="{641D9CEC-2689-4381-AB14-6C1528CF99AB}" type="parTrans" cxnId="{ABED8825-6BF8-436A-B637-9AC036455CC6}">
      <dgm:prSet/>
      <dgm:spPr/>
      <dgm:t>
        <a:bodyPr/>
        <a:lstStyle/>
        <a:p>
          <a:endParaRPr lang="id-ID"/>
        </a:p>
      </dgm:t>
    </dgm:pt>
    <dgm:pt modelId="{ABAD446E-7AB0-4CAB-AD4B-BAF01567CE63}" type="sibTrans" cxnId="{ABED8825-6BF8-436A-B637-9AC036455CC6}">
      <dgm:prSet/>
      <dgm:spPr/>
      <dgm:t>
        <a:bodyPr/>
        <a:lstStyle/>
        <a:p>
          <a:endParaRPr lang="id-ID"/>
        </a:p>
      </dgm:t>
    </dgm:pt>
    <dgm:pt modelId="{1FAC69E9-40C0-447D-BF28-0FE114012758}">
      <dgm:prSet custT="1"/>
      <dgm:spPr/>
      <dgm:t>
        <a:bodyPr/>
        <a:lstStyle/>
        <a:p>
          <a:r>
            <a:rPr lang="id-ID" sz="2800" b="1" dirty="0" smtClean="0">
              <a:solidFill>
                <a:schemeClr val="tx1"/>
              </a:solidFill>
              <a:latin typeface="Arial" pitchFamily="34" charset="0"/>
              <a:cs typeface="Arial" pitchFamily="34" charset="0"/>
            </a:rPr>
            <a:t>Pelaksana Kebijakan Publik</a:t>
          </a:r>
        </a:p>
      </dgm:t>
    </dgm:pt>
    <dgm:pt modelId="{613B34CD-DBD5-40BE-AF97-7EBDDABEE434}" type="parTrans" cxnId="{A37D524A-8B5C-461C-8BBA-E6528759B3E0}">
      <dgm:prSet/>
      <dgm:spPr/>
      <dgm:t>
        <a:bodyPr/>
        <a:lstStyle/>
        <a:p>
          <a:endParaRPr lang="id-ID"/>
        </a:p>
      </dgm:t>
    </dgm:pt>
    <dgm:pt modelId="{5E5FEAF8-E19C-44C0-96BA-4F8BD7D435D8}" type="sibTrans" cxnId="{A37D524A-8B5C-461C-8BBA-E6528759B3E0}">
      <dgm:prSet/>
      <dgm:spPr/>
      <dgm:t>
        <a:bodyPr/>
        <a:lstStyle/>
        <a:p>
          <a:endParaRPr lang="id-ID"/>
        </a:p>
      </dgm:t>
    </dgm:pt>
    <dgm:pt modelId="{1AE723B0-96C5-4CA9-ABD2-728346851DA8}" type="pres">
      <dgm:prSet presAssocID="{F1D9870D-A0B4-407C-9F31-3DCEDAF44A76}" presName="linear" presStyleCnt="0">
        <dgm:presLayoutVars>
          <dgm:dir/>
          <dgm:animLvl val="lvl"/>
          <dgm:resizeHandles val="exact"/>
        </dgm:presLayoutVars>
      </dgm:prSet>
      <dgm:spPr/>
      <dgm:t>
        <a:bodyPr/>
        <a:lstStyle/>
        <a:p>
          <a:endParaRPr lang="id-ID"/>
        </a:p>
      </dgm:t>
    </dgm:pt>
    <dgm:pt modelId="{32736163-EF01-4284-8C2F-8CAC08B084A7}" type="pres">
      <dgm:prSet presAssocID="{1FAC69E9-40C0-447D-BF28-0FE114012758}" presName="parentLin" presStyleCnt="0"/>
      <dgm:spPr/>
    </dgm:pt>
    <dgm:pt modelId="{619DDD1F-4EAC-4007-B37F-4F552835CD38}" type="pres">
      <dgm:prSet presAssocID="{1FAC69E9-40C0-447D-BF28-0FE114012758}" presName="parentLeftMargin" presStyleLbl="node1" presStyleIdx="0" presStyleCnt="3"/>
      <dgm:spPr/>
      <dgm:t>
        <a:bodyPr/>
        <a:lstStyle/>
        <a:p>
          <a:endParaRPr lang="id-ID"/>
        </a:p>
      </dgm:t>
    </dgm:pt>
    <dgm:pt modelId="{3FC00F24-7E3F-4EAC-9EF4-299CCADC6C15}" type="pres">
      <dgm:prSet presAssocID="{1FAC69E9-40C0-447D-BF28-0FE114012758}" presName="parentText" presStyleLbl="node1" presStyleIdx="0" presStyleCnt="3" custScaleX="121520" custLinFactNeighborX="-3652" custLinFactNeighborY="1654">
        <dgm:presLayoutVars>
          <dgm:chMax val="0"/>
          <dgm:bulletEnabled val="1"/>
        </dgm:presLayoutVars>
      </dgm:prSet>
      <dgm:spPr/>
      <dgm:t>
        <a:bodyPr/>
        <a:lstStyle/>
        <a:p>
          <a:endParaRPr lang="id-ID"/>
        </a:p>
      </dgm:t>
    </dgm:pt>
    <dgm:pt modelId="{5F3E7926-4839-47BD-99D6-A36822F7EC06}" type="pres">
      <dgm:prSet presAssocID="{1FAC69E9-40C0-447D-BF28-0FE114012758}" presName="negativeSpace" presStyleCnt="0"/>
      <dgm:spPr/>
    </dgm:pt>
    <dgm:pt modelId="{8812E0BD-95C9-47AA-BF55-8AFF618DCF0D}" type="pres">
      <dgm:prSet presAssocID="{1FAC69E9-40C0-447D-BF28-0FE114012758}" presName="childText" presStyleLbl="conFgAcc1" presStyleIdx="0" presStyleCnt="3">
        <dgm:presLayoutVars>
          <dgm:bulletEnabled val="1"/>
        </dgm:presLayoutVars>
      </dgm:prSet>
      <dgm:spPr/>
    </dgm:pt>
    <dgm:pt modelId="{BAD5F4A1-57C9-4924-A7C4-146F05DF529D}" type="pres">
      <dgm:prSet presAssocID="{5E5FEAF8-E19C-44C0-96BA-4F8BD7D435D8}" presName="spaceBetweenRectangles" presStyleCnt="0"/>
      <dgm:spPr/>
    </dgm:pt>
    <dgm:pt modelId="{03FA1416-0C09-482A-BBA6-513838834920}" type="pres">
      <dgm:prSet presAssocID="{3942AA6E-0833-4422-936D-2E6A81C75968}" presName="parentLin" presStyleCnt="0"/>
      <dgm:spPr/>
    </dgm:pt>
    <dgm:pt modelId="{67075DDC-F2FC-4A87-9F8C-61B05F788894}" type="pres">
      <dgm:prSet presAssocID="{3942AA6E-0833-4422-936D-2E6A81C75968}" presName="parentLeftMargin" presStyleLbl="node1" presStyleIdx="0" presStyleCnt="3"/>
      <dgm:spPr/>
      <dgm:t>
        <a:bodyPr/>
        <a:lstStyle/>
        <a:p>
          <a:endParaRPr lang="id-ID"/>
        </a:p>
      </dgm:t>
    </dgm:pt>
    <dgm:pt modelId="{B24ADD62-C05D-48C7-8147-83326A044EB1}" type="pres">
      <dgm:prSet presAssocID="{3942AA6E-0833-4422-936D-2E6A81C75968}" presName="parentText" presStyleLbl="node1" presStyleIdx="1" presStyleCnt="3" custScaleX="114216">
        <dgm:presLayoutVars>
          <dgm:chMax val="0"/>
          <dgm:bulletEnabled val="1"/>
        </dgm:presLayoutVars>
      </dgm:prSet>
      <dgm:spPr/>
      <dgm:t>
        <a:bodyPr/>
        <a:lstStyle/>
        <a:p>
          <a:endParaRPr lang="id-ID"/>
        </a:p>
      </dgm:t>
    </dgm:pt>
    <dgm:pt modelId="{19DCE384-418C-4EE6-A276-D3B50E320969}" type="pres">
      <dgm:prSet presAssocID="{3942AA6E-0833-4422-936D-2E6A81C75968}" presName="negativeSpace" presStyleCnt="0"/>
      <dgm:spPr/>
    </dgm:pt>
    <dgm:pt modelId="{760AFE43-0CDB-465F-995C-AD5BF5050F31}" type="pres">
      <dgm:prSet presAssocID="{3942AA6E-0833-4422-936D-2E6A81C75968}" presName="childText" presStyleLbl="conFgAcc1" presStyleIdx="1" presStyleCnt="3">
        <dgm:presLayoutVars>
          <dgm:bulletEnabled val="1"/>
        </dgm:presLayoutVars>
      </dgm:prSet>
      <dgm:spPr/>
    </dgm:pt>
    <dgm:pt modelId="{77588109-FE7B-4F42-9AA7-3BFF8B3C528E}" type="pres">
      <dgm:prSet presAssocID="{A0191F84-387B-4D2B-AD94-2DEEF565C9E1}" presName="spaceBetweenRectangles" presStyleCnt="0"/>
      <dgm:spPr/>
    </dgm:pt>
    <dgm:pt modelId="{3AF0B65D-4E3C-4201-B296-1015A0041613}" type="pres">
      <dgm:prSet presAssocID="{8A3B5D54-692B-4411-9A93-A979AD33E31A}" presName="parentLin" presStyleCnt="0"/>
      <dgm:spPr/>
    </dgm:pt>
    <dgm:pt modelId="{B95C9738-EC87-4796-A03E-85B1410F6973}" type="pres">
      <dgm:prSet presAssocID="{8A3B5D54-692B-4411-9A93-A979AD33E31A}" presName="parentLeftMargin" presStyleLbl="node1" presStyleIdx="1" presStyleCnt="3"/>
      <dgm:spPr/>
      <dgm:t>
        <a:bodyPr/>
        <a:lstStyle/>
        <a:p>
          <a:endParaRPr lang="id-ID"/>
        </a:p>
      </dgm:t>
    </dgm:pt>
    <dgm:pt modelId="{BFB0303C-5257-4420-AC0F-618E91E73D3A}" type="pres">
      <dgm:prSet presAssocID="{8A3B5D54-692B-4411-9A93-A979AD33E31A}" presName="parentText" presStyleLbl="node1" presStyleIdx="2" presStyleCnt="3" custScaleX="120477" custLinFactNeighborX="-3652" custLinFactNeighborY="-7092">
        <dgm:presLayoutVars>
          <dgm:chMax val="0"/>
          <dgm:bulletEnabled val="1"/>
        </dgm:presLayoutVars>
      </dgm:prSet>
      <dgm:spPr/>
      <dgm:t>
        <a:bodyPr/>
        <a:lstStyle/>
        <a:p>
          <a:endParaRPr lang="id-ID"/>
        </a:p>
      </dgm:t>
    </dgm:pt>
    <dgm:pt modelId="{0C47C7A7-FE1B-42E3-803F-C220212065F1}" type="pres">
      <dgm:prSet presAssocID="{8A3B5D54-692B-4411-9A93-A979AD33E31A}" presName="negativeSpace" presStyleCnt="0"/>
      <dgm:spPr/>
    </dgm:pt>
    <dgm:pt modelId="{1F148860-D55C-4723-8DF7-57D5CA91C28D}" type="pres">
      <dgm:prSet presAssocID="{8A3B5D54-692B-4411-9A93-A979AD33E31A}" presName="childText" presStyleLbl="conFgAcc1" presStyleIdx="2" presStyleCnt="3">
        <dgm:presLayoutVars>
          <dgm:bulletEnabled val="1"/>
        </dgm:presLayoutVars>
      </dgm:prSet>
      <dgm:spPr/>
    </dgm:pt>
  </dgm:ptLst>
  <dgm:cxnLst>
    <dgm:cxn modelId="{79D92C3E-87AB-4815-B3F4-9120763EC63B}" type="presOf" srcId="{F1D9870D-A0B4-407C-9F31-3DCEDAF44A76}" destId="{1AE723B0-96C5-4CA9-ABD2-728346851DA8}" srcOrd="0" destOrd="0" presId="urn:microsoft.com/office/officeart/2005/8/layout/list1"/>
    <dgm:cxn modelId="{B75F487D-E1AD-4887-B989-EB473867C8B7}" type="presOf" srcId="{3942AA6E-0833-4422-936D-2E6A81C75968}" destId="{B24ADD62-C05D-48C7-8147-83326A044EB1}" srcOrd="1" destOrd="0" presId="urn:microsoft.com/office/officeart/2005/8/layout/list1"/>
    <dgm:cxn modelId="{8742D6C4-9E8A-46DF-9433-0CA8155A2A4D}" type="presOf" srcId="{8A3B5D54-692B-4411-9A93-A979AD33E31A}" destId="{BFB0303C-5257-4420-AC0F-618E91E73D3A}" srcOrd="1" destOrd="0" presId="urn:microsoft.com/office/officeart/2005/8/layout/list1"/>
    <dgm:cxn modelId="{A37D524A-8B5C-461C-8BBA-E6528759B3E0}" srcId="{F1D9870D-A0B4-407C-9F31-3DCEDAF44A76}" destId="{1FAC69E9-40C0-447D-BF28-0FE114012758}" srcOrd="0" destOrd="0" parTransId="{613B34CD-DBD5-40BE-AF97-7EBDDABEE434}" sibTransId="{5E5FEAF8-E19C-44C0-96BA-4F8BD7D435D8}"/>
    <dgm:cxn modelId="{FDA490E6-0927-42BA-8060-2B9DF7CF2901}" srcId="{F1D9870D-A0B4-407C-9F31-3DCEDAF44A76}" destId="{3942AA6E-0833-4422-936D-2E6A81C75968}" srcOrd="1" destOrd="0" parTransId="{BA85C72D-630D-402C-982E-D9A429B5A421}" sibTransId="{A0191F84-387B-4D2B-AD94-2DEEF565C9E1}"/>
    <dgm:cxn modelId="{9C70D832-5C82-4C3B-AF1E-F24E33249BDA}" type="presOf" srcId="{1FAC69E9-40C0-447D-BF28-0FE114012758}" destId="{619DDD1F-4EAC-4007-B37F-4F552835CD38}" srcOrd="0" destOrd="0" presId="urn:microsoft.com/office/officeart/2005/8/layout/list1"/>
    <dgm:cxn modelId="{D1547493-EEEE-4670-8DC3-4DB699DDC440}" type="presOf" srcId="{1FAC69E9-40C0-447D-BF28-0FE114012758}" destId="{3FC00F24-7E3F-4EAC-9EF4-299CCADC6C15}" srcOrd="1" destOrd="0" presId="urn:microsoft.com/office/officeart/2005/8/layout/list1"/>
    <dgm:cxn modelId="{ABED8825-6BF8-436A-B637-9AC036455CC6}" srcId="{F1D9870D-A0B4-407C-9F31-3DCEDAF44A76}" destId="{8A3B5D54-692B-4411-9A93-A979AD33E31A}" srcOrd="2" destOrd="0" parTransId="{641D9CEC-2689-4381-AB14-6C1528CF99AB}" sibTransId="{ABAD446E-7AB0-4CAB-AD4B-BAF01567CE63}"/>
    <dgm:cxn modelId="{1AB23F6D-A4AC-475D-A998-E80AF6173C43}" type="presOf" srcId="{3942AA6E-0833-4422-936D-2E6A81C75968}" destId="{67075DDC-F2FC-4A87-9F8C-61B05F788894}" srcOrd="0" destOrd="0" presId="urn:microsoft.com/office/officeart/2005/8/layout/list1"/>
    <dgm:cxn modelId="{C924846D-7A83-4125-8193-FBA70645C64A}" type="presOf" srcId="{8A3B5D54-692B-4411-9A93-A979AD33E31A}" destId="{B95C9738-EC87-4796-A03E-85B1410F6973}" srcOrd="0" destOrd="0" presId="urn:microsoft.com/office/officeart/2005/8/layout/list1"/>
    <dgm:cxn modelId="{17BEEB53-5A17-4DE5-9370-6BBC3B6148AB}" type="presParOf" srcId="{1AE723B0-96C5-4CA9-ABD2-728346851DA8}" destId="{32736163-EF01-4284-8C2F-8CAC08B084A7}" srcOrd="0" destOrd="0" presId="urn:microsoft.com/office/officeart/2005/8/layout/list1"/>
    <dgm:cxn modelId="{15F93F18-E6D4-4522-AEA0-68B6986A076C}" type="presParOf" srcId="{32736163-EF01-4284-8C2F-8CAC08B084A7}" destId="{619DDD1F-4EAC-4007-B37F-4F552835CD38}" srcOrd="0" destOrd="0" presId="urn:microsoft.com/office/officeart/2005/8/layout/list1"/>
    <dgm:cxn modelId="{6571123A-B85E-4415-8E70-8A43EA8DC816}" type="presParOf" srcId="{32736163-EF01-4284-8C2F-8CAC08B084A7}" destId="{3FC00F24-7E3F-4EAC-9EF4-299CCADC6C15}" srcOrd="1" destOrd="0" presId="urn:microsoft.com/office/officeart/2005/8/layout/list1"/>
    <dgm:cxn modelId="{968D9137-6190-4660-84C2-C283F7E309E5}" type="presParOf" srcId="{1AE723B0-96C5-4CA9-ABD2-728346851DA8}" destId="{5F3E7926-4839-47BD-99D6-A36822F7EC06}" srcOrd="1" destOrd="0" presId="urn:microsoft.com/office/officeart/2005/8/layout/list1"/>
    <dgm:cxn modelId="{20ABFB21-13D1-4517-B7ED-D07CCA87FC76}" type="presParOf" srcId="{1AE723B0-96C5-4CA9-ABD2-728346851DA8}" destId="{8812E0BD-95C9-47AA-BF55-8AFF618DCF0D}" srcOrd="2" destOrd="0" presId="urn:microsoft.com/office/officeart/2005/8/layout/list1"/>
    <dgm:cxn modelId="{4AF7C7D9-EE6E-4BD9-BCC6-3E006AFBD0B0}" type="presParOf" srcId="{1AE723B0-96C5-4CA9-ABD2-728346851DA8}" destId="{BAD5F4A1-57C9-4924-A7C4-146F05DF529D}" srcOrd="3" destOrd="0" presId="urn:microsoft.com/office/officeart/2005/8/layout/list1"/>
    <dgm:cxn modelId="{0823DF6A-FB28-4B9B-90CD-CAEBEEEAF46E}" type="presParOf" srcId="{1AE723B0-96C5-4CA9-ABD2-728346851DA8}" destId="{03FA1416-0C09-482A-BBA6-513838834920}" srcOrd="4" destOrd="0" presId="urn:microsoft.com/office/officeart/2005/8/layout/list1"/>
    <dgm:cxn modelId="{E6303F68-CDCE-42EA-809A-247C000DC355}" type="presParOf" srcId="{03FA1416-0C09-482A-BBA6-513838834920}" destId="{67075DDC-F2FC-4A87-9F8C-61B05F788894}" srcOrd="0" destOrd="0" presId="urn:microsoft.com/office/officeart/2005/8/layout/list1"/>
    <dgm:cxn modelId="{8BB7B528-4B4A-423A-8DB2-92D791F3EE2A}" type="presParOf" srcId="{03FA1416-0C09-482A-BBA6-513838834920}" destId="{B24ADD62-C05D-48C7-8147-83326A044EB1}" srcOrd="1" destOrd="0" presId="urn:microsoft.com/office/officeart/2005/8/layout/list1"/>
    <dgm:cxn modelId="{BD5D73A8-42E6-4321-B508-448B391D5CB3}" type="presParOf" srcId="{1AE723B0-96C5-4CA9-ABD2-728346851DA8}" destId="{19DCE384-418C-4EE6-A276-D3B50E320969}" srcOrd="5" destOrd="0" presId="urn:microsoft.com/office/officeart/2005/8/layout/list1"/>
    <dgm:cxn modelId="{D52CC784-B531-45A4-804C-FAD318A27324}" type="presParOf" srcId="{1AE723B0-96C5-4CA9-ABD2-728346851DA8}" destId="{760AFE43-0CDB-465F-995C-AD5BF5050F31}" srcOrd="6" destOrd="0" presId="urn:microsoft.com/office/officeart/2005/8/layout/list1"/>
    <dgm:cxn modelId="{1E749EB6-F83F-4350-B468-D642E1A719A6}" type="presParOf" srcId="{1AE723B0-96C5-4CA9-ABD2-728346851DA8}" destId="{77588109-FE7B-4F42-9AA7-3BFF8B3C528E}" srcOrd="7" destOrd="0" presId="urn:microsoft.com/office/officeart/2005/8/layout/list1"/>
    <dgm:cxn modelId="{1E6BADAE-A8A1-4656-BF8D-D865C2956732}" type="presParOf" srcId="{1AE723B0-96C5-4CA9-ABD2-728346851DA8}" destId="{3AF0B65D-4E3C-4201-B296-1015A0041613}" srcOrd="8" destOrd="0" presId="urn:microsoft.com/office/officeart/2005/8/layout/list1"/>
    <dgm:cxn modelId="{BF8576B9-C52F-40CE-9D43-44CAF133D116}" type="presParOf" srcId="{3AF0B65D-4E3C-4201-B296-1015A0041613}" destId="{B95C9738-EC87-4796-A03E-85B1410F6973}" srcOrd="0" destOrd="0" presId="urn:microsoft.com/office/officeart/2005/8/layout/list1"/>
    <dgm:cxn modelId="{359DC847-E7B7-4A76-BDE7-1E22F4AFC33B}" type="presParOf" srcId="{3AF0B65D-4E3C-4201-B296-1015A0041613}" destId="{BFB0303C-5257-4420-AC0F-618E91E73D3A}" srcOrd="1" destOrd="0" presId="urn:microsoft.com/office/officeart/2005/8/layout/list1"/>
    <dgm:cxn modelId="{E11CBA5E-A8F4-4950-B92C-CA6B1D4EA57A}" type="presParOf" srcId="{1AE723B0-96C5-4CA9-ABD2-728346851DA8}" destId="{0C47C7A7-FE1B-42E3-803F-C220212065F1}" srcOrd="9" destOrd="0" presId="urn:microsoft.com/office/officeart/2005/8/layout/list1"/>
    <dgm:cxn modelId="{A741F189-E629-4412-A590-AB61E7E8FF1D}" type="presParOf" srcId="{1AE723B0-96C5-4CA9-ABD2-728346851DA8}" destId="{1F148860-D55C-4723-8DF7-57D5CA91C28D}"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AD64A5-6D86-40D0-977B-360BEA1636F5}" type="datetimeFigureOut">
              <a:rPr lang="en-ID" smtClean="0"/>
              <a:t>3/15/2022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93213C-D7CE-4DB6-9423-C05DDF3C532F}" type="slidenum">
              <a:rPr lang="en-ID" smtClean="0"/>
              <a:t>‹#›</a:t>
            </a:fld>
            <a:endParaRPr lang="en-ID"/>
          </a:p>
        </p:txBody>
      </p:sp>
    </p:spTree>
    <p:extLst>
      <p:ext uri="{BB962C8B-B14F-4D97-AF65-F5344CB8AC3E}">
        <p14:creationId xmlns:p14="http://schemas.microsoft.com/office/powerpoint/2010/main" val="145873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0A1C892C-79B8-4275-A0F5-0F9AA239C46C}" type="slidenum">
              <a:rPr lang="id-ID" smtClean="0"/>
              <a:pPr/>
              <a:t>10</a:t>
            </a:fld>
            <a:endParaRPr lang="id-ID"/>
          </a:p>
        </p:txBody>
      </p:sp>
    </p:spTree>
    <p:extLst>
      <p:ext uri="{BB962C8B-B14F-4D97-AF65-F5344CB8AC3E}">
        <p14:creationId xmlns:p14="http://schemas.microsoft.com/office/powerpoint/2010/main" val="670299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0DE59A85-4A24-46AE-AC8E-92E20158E33B}" type="slidenum">
              <a:rPr lang="en-US" smtClean="0"/>
              <a:t>11</a:t>
            </a:fld>
            <a:endParaRPr lang="en-US"/>
          </a:p>
        </p:txBody>
      </p:sp>
    </p:spTree>
    <p:extLst>
      <p:ext uri="{BB962C8B-B14F-4D97-AF65-F5344CB8AC3E}">
        <p14:creationId xmlns:p14="http://schemas.microsoft.com/office/powerpoint/2010/main" val="3494314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0DE59A85-4A24-46AE-AC8E-92E20158E33B}" type="slidenum">
              <a:rPr lang="en-US" smtClean="0"/>
              <a:t>12</a:t>
            </a:fld>
            <a:endParaRPr lang="en-US"/>
          </a:p>
        </p:txBody>
      </p:sp>
    </p:spTree>
    <p:extLst>
      <p:ext uri="{BB962C8B-B14F-4D97-AF65-F5344CB8AC3E}">
        <p14:creationId xmlns:p14="http://schemas.microsoft.com/office/powerpoint/2010/main" val="3494314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E59A85-4A24-46AE-AC8E-92E20158E33B}" type="slidenum">
              <a:rPr lang="en-US" smtClean="0"/>
              <a:t>13</a:t>
            </a:fld>
            <a:endParaRPr lang="en-US"/>
          </a:p>
        </p:txBody>
      </p:sp>
    </p:spTree>
    <p:extLst>
      <p:ext uri="{BB962C8B-B14F-4D97-AF65-F5344CB8AC3E}">
        <p14:creationId xmlns:p14="http://schemas.microsoft.com/office/powerpoint/2010/main" val="2795260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0DE59A85-4A24-46AE-AC8E-92E20158E33B}" type="slidenum">
              <a:rPr lang="en-US" smtClean="0"/>
              <a:t>14</a:t>
            </a:fld>
            <a:endParaRPr lang="en-US"/>
          </a:p>
        </p:txBody>
      </p:sp>
    </p:spTree>
    <p:extLst>
      <p:ext uri="{BB962C8B-B14F-4D97-AF65-F5344CB8AC3E}">
        <p14:creationId xmlns:p14="http://schemas.microsoft.com/office/powerpoint/2010/main" val="1467525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0DE59A85-4A24-46AE-AC8E-92E20158E33B}" type="slidenum">
              <a:rPr lang="en-US" smtClean="0"/>
              <a:t>15</a:t>
            </a:fld>
            <a:endParaRPr lang="en-US"/>
          </a:p>
        </p:txBody>
      </p:sp>
    </p:spTree>
    <p:extLst>
      <p:ext uri="{BB962C8B-B14F-4D97-AF65-F5344CB8AC3E}">
        <p14:creationId xmlns:p14="http://schemas.microsoft.com/office/powerpoint/2010/main" val="823728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E53209-21CE-42E8-8C72-F70DA70107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5C4E2359-B5BE-4194-A929-92CFA6D3E7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xmlns="" id="{896B2D43-87BB-41D1-AE4B-D998FE21868D}"/>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96D9C123-AC6A-4818-8A3D-4DFE6C513BA2}"/>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CB782829-3B0E-452A-B8FA-52F5FA5D5BD6}"/>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3430422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C504D2-EC85-4FEC-A723-2987B183EB5E}"/>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892CB24E-F96B-4C77-BF25-4E2E232606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9F2D63A0-482D-431A-910A-C23B89F16E07}"/>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37EB8F51-0181-4EA8-A70E-7EFBE96C69A4}"/>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B07AE6AF-DDD5-4E58-A727-907A1E9FB906}"/>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847906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99D0170-4139-4ECA-A5F9-25D1904909B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788508FB-935F-4DEC-BED8-46165482B4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3DBFEDB1-4F89-4639-80CF-2B6DCC0BEB76}"/>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6D0DE8E7-41C5-484E-B8C4-D5292C66264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47A9F4D4-18A5-4B30-8768-6DE7364EFC98}"/>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2614399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1"/>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9606A1D-F8B1-47F1-894A-2F17443C95A2}"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E82ADE6-69C7-4242-9E48-8E68264B2660}" type="slidenum">
              <a:rPr lang="en-US"/>
              <a:pPr>
                <a:defRPr/>
              </a:pPr>
              <a:t>‹#›</a:t>
            </a:fld>
            <a:endParaRPr lang="en-US"/>
          </a:p>
        </p:txBody>
      </p:sp>
    </p:spTree>
    <p:extLst>
      <p:ext uri="{BB962C8B-B14F-4D97-AF65-F5344CB8AC3E}">
        <p14:creationId xmlns:p14="http://schemas.microsoft.com/office/powerpoint/2010/main" val="31021101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69F12F6-C099-414E-9835-87CD70A01036}"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993AB0-AB6E-4E63-86B1-1871FF5EF4F2}" type="slidenum">
              <a:rPr lang="en-US"/>
              <a:pPr>
                <a:defRPr/>
              </a:pPr>
              <a:t>‹#›</a:t>
            </a:fld>
            <a:endParaRPr lang="en-US"/>
          </a:p>
        </p:txBody>
      </p:sp>
    </p:spTree>
    <p:extLst>
      <p:ext uri="{BB962C8B-B14F-4D97-AF65-F5344CB8AC3E}">
        <p14:creationId xmlns:p14="http://schemas.microsoft.com/office/powerpoint/2010/main" val="3049121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96"/>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22D58B7-A37E-4697-B295-7357A791744D}"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66A40CB-5833-4F7C-8839-A7E2424C7760}" type="slidenum">
              <a:rPr lang="en-US"/>
              <a:pPr>
                <a:defRPr/>
              </a:pPr>
              <a:t>‹#›</a:t>
            </a:fld>
            <a:endParaRPr lang="en-US"/>
          </a:p>
        </p:txBody>
      </p:sp>
    </p:spTree>
    <p:extLst>
      <p:ext uri="{BB962C8B-B14F-4D97-AF65-F5344CB8AC3E}">
        <p14:creationId xmlns:p14="http://schemas.microsoft.com/office/powerpoint/2010/main" val="11509608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D0D9CD9-BB7E-489E-B2EC-251A7D1789EA}" type="datetime1">
              <a:rPr lang="en-US">
                <a:solidFill>
                  <a:prstClr val="white">
                    <a:tint val="75000"/>
                  </a:prstClr>
                </a:solidFill>
              </a:rPr>
              <a:pPr>
                <a:defRPr/>
              </a:pPr>
              <a:t>3/15/2022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F14F063-ECC0-4E8C-B99A-DF7C30D7571E}" type="slidenum">
              <a:rPr lang="en-US"/>
              <a:pPr>
                <a:defRPr/>
              </a:pPr>
              <a:t>‹#›</a:t>
            </a:fld>
            <a:endParaRPr lang="en-US"/>
          </a:p>
        </p:txBody>
      </p:sp>
    </p:spTree>
    <p:extLst>
      <p:ext uri="{BB962C8B-B14F-4D97-AF65-F5344CB8AC3E}">
        <p14:creationId xmlns:p14="http://schemas.microsoft.com/office/powerpoint/2010/main" val="321958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7" y="1535113"/>
            <a:ext cx="538903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2174875"/>
            <a:ext cx="538903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BB8B9503-8C30-4BAB-AA1F-21C01D6F86E8}" type="datetime1">
              <a:rPr lang="en-US">
                <a:solidFill>
                  <a:prstClr val="white">
                    <a:tint val="75000"/>
                  </a:prstClr>
                </a:solidFill>
              </a:rPr>
              <a:pPr>
                <a:defRPr/>
              </a:pPr>
              <a:t>3/15/2022</a:t>
            </a:fld>
            <a:endParaRPr lang="en-US">
              <a:solidFill>
                <a:prstClr val="white">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A696179-EE31-4287-A9F4-2F251291AE13}" type="slidenum">
              <a:rPr lang="en-US"/>
              <a:pPr>
                <a:defRPr/>
              </a:pPr>
              <a:t>‹#›</a:t>
            </a:fld>
            <a:endParaRPr lang="en-US"/>
          </a:p>
        </p:txBody>
      </p:sp>
    </p:spTree>
    <p:extLst>
      <p:ext uri="{BB962C8B-B14F-4D97-AF65-F5344CB8AC3E}">
        <p14:creationId xmlns:p14="http://schemas.microsoft.com/office/powerpoint/2010/main" val="4212618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84E58922-C405-4038-B568-8CF76BB5CB40}" type="datetime1">
              <a:rPr lang="en-US">
                <a:solidFill>
                  <a:prstClr val="white">
                    <a:tint val="75000"/>
                  </a:prstClr>
                </a:solidFill>
              </a:rPr>
              <a:pPr>
                <a:defRPr/>
              </a:pPr>
              <a:t>3/15/2022</a:t>
            </a:fld>
            <a:endParaRPr lang="en-US">
              <a:solidFill>
                <a:prstClr val="white">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9A285E9-E759-4251-935E-7C4EB2B97DEF}" type="slidenum">
              <a:rPr lang="en-US"/>
              <a:pPr>
                <a:defRPr/>
              </a:pPr>
              <a:t>‹#›</a:t>
            </a:fld>
            <a:endParaRPr lang="en-US"/>
          </a:p>
        </p:txBody>
      </p:sp>
    </p:spTree>
    <p:extLst>
      <p:ext uri="{BB962C8B-B14F-4D97-AF65-F5344CB8AC3E}">
        <p14:creationId xmlns:p14="http://schemas.microsoft.com/office/powerpoint/2010/main" val="2408868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0A51726-5663-4C26-BF81-CD0022B995E2}" type="datetime1">
              <a:rPr lang="en-US">
                <a:solidFill>
                  <a:prstClr val="white">
                    <a:tint val="75000"/>
                  </a:prstClr>
                </a:solidFill>
              </a:rPr>
              <a:pPr>
                <a:defRPr/>
              </a:pPr>
              <a:t>3/15/2022</a:t>
            </a:fld>
            <a:endParaRPr lang="en-US">
              <a:solidFill>
                <a:prstClr val="white">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527B908-A640-4C6F-B6EE-12ACE9FE4B67}" type="slidenum">
              <a:rPr lang="en-US"/>
              <a:pPr>
                <a:defRPr/>
              </a:pPr>
              <a:t>‹#›</a:t>
            </a:fld>
            <a:endParaRPr lang="en-US"/>
          </a:p>
        </p:txBody>
      </p:sp>
    </p:spTree>
    <p:extLst>
      <p:ext uri="{BB962C8B-B14F-4D97-AF65-F5344CB8AC3E}">
        <p14:creationId xmlns:p14="http://schemas.microsoft.com/office/powerpoint/2010/main" val="2397511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5" y="27314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50F17CB-BBFF-48E7-83E6-13234DCCEC22}" type="datetime1">
              <a:rPr lang="en-US">
                <a:solidFill>
                  <a:prstClr val="white">
                    <a:tint val="75000"/>
                  </a:prstClr>
                </a:solidFill>
              </a:rPr>
              <a:pPr>
                <a:defRPr/>
              </a:pPr>
              <a:t>3/15/2022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36D4A86-5F4D-42AB-ACBC-3F6D93E7F53F}" type="slidenum">
              <a:rPr lang="en-US"/>
              <a:pPr>
                <a:defRPr/>
              </a:pPr>
              <a:t>‹#›</a:t>
            </a:fld>
            <a:endParaRPr lang="en-US"/>
          </a:p>
        </p:txBody>
      </p:sp>
    </p:spTree>
    <p:extLst>
      <p:ext uri="{BB962C8B-B14F-4D97-AF65-F5344CB8AC3E}">
        <p14:creationId xmlns:p14="http://schemas.microsoft.com/office/powerpoint/2010/main" val="899270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1979B2-CA6F-4757-99B5-C07E1818FBFE}"/>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5AAD1C53-7801-4562-B215-2EFCE9DAC8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00051FE5-AA3F-4613-9908-4A16C02C37E2}"/>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BFFBB633-D73B-4B9D-9443-037042A5131A}"/>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9C032870-D3C6-47D8-BEC5-0A85DF89104F}"/>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22813433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BA6C572-5761-4500-8FA7-6016B9D1FEF9}" type="datetime1">
              <a:rPr lang="en-US">
                <a:solidFill>
                  <a:prstClr val="white">
                    <a:tint val="75000"/>
                  </a:prstClr>
                </a:solidFill>
              </a:rPr>
              <a:pPr>
                <a:defRPr/>
              </a:pPr>
              <a:t>3/15/2022</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63A044E-2002-46E0-9D70-DEF36B310F51}" type="slidenum">
              <a:rPr lang="en-US"/>
              <a:pPr>
                <a:defRPr/>
              </a:pPr>
              <a:t>‹#›</a:t>
            </a:fld>
            <a:endParaRPr lang="en-US"/>
          </a:p>
        </p:txBody>
      </p:sp>
    </p:spTree>
    <p:extLst>
      <p:ext uri="{BB962C8B-B14F-4D97-AF65-F5344CB8AC3E}">
        <p14:creationId xmlns:p14="http://schemas.microsoft.com/office/powerpoint/2010/main" val="4156876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96F5E10-1A5D-47EB-B721-AF9FE877D3BC}"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33E142C-92E1-485C-BBA7-952D79513F76}" type="slidenum">
              <a:rPr lang="en-US"/>
              <a:pPr>
                <a:defRPr/>
              </a:pPr>
              <a:t>‹#›</a:t>
            </a:fld>
            <a:endParaRPr lang="en-US"/>
          </a:p>
        </p:txBody>
      </p:sp>
    </p:spTree>
    <p:extLst>
      <p:ext uri="{BB962C8B-B14F-4D97-AF65-F5344CB8AC3E}">
        <p14:creationId xmlns:p14="http://schemas.microsoft.com/office/powerpoint/2010/main" val="2751990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34"/>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734"/>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FFC0A25-AAFD-41BD-B54B-0D565E76E37D}"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8EB8144-F28D-40A0-AEFD-0950A6F7BF1D}" type="slidenum">
              <a:rPr lang="en-US"/>
              <a:pPr>
                <a:defRPr/>
              </a:pPr>
              <a:t>‹#›</a:t>
            </a:fld>
            <a:endParaRPr lang="en-US"/>
          </a:p>
        </p:txBody>
      </p:sp>
    </p:spTree>
    <p:extLst>
      <p:ext uri="{BB962C8B-B14F-4D97-AF65-F5344CB8AC3E}">
        <p14:creationId xmlns:p14="http://schemas.microsoft.com/office/powerpoint/2010/main" val="38062684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251575"/>
            <a:ext cx="2844800" cy="476250"/>
          </a:xfr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1"/>
          </p:nvPr>
        </p:nvSpPr>
        <p:spPr>
          <a:xfrm>
            <a:off x="8737600" y="6248400"/>
            <a:ext cx="2844800" cy="476250"/>
          </a:xfrm>
        </p:spPr>
        <p:txBody>
          <a:bodyPr/>
          <a:lstStyle>
            <a:lvl1pPr>
              <a:defRPr/>
            </a:lvl1pPr>
          </a:lstStyle>
          <a:p>
            <a:pPr>
              <a:defRPr/>
            </a:pPr>
            <a:fld id="{94A0B2E8-9919-4B87-85EA-507F4E57A1AA}" type="slidenum">
              <a:rPr lang="en-US" altLang="en-US"/>
              <a:pPr>
                <a:defRPr/>
              </a:pPr>
              <a:t>‹#›</a:t>
            </a:fld>
            <a:endParaRPr lang="en-US" altLang="en-US"/>
          </a:p>
        </p:txBody>
      </p:sp>
      <p:sp>
        <p:nvSpPr>
          <p:cNvPr id="7" name="Footer Placeholder 6"/>
          <p:cNvSpPr>
            <a:spLocks noGrp="1"/>
          </p:cNvSpPr>
          <p:nvPr>
            <p:ph type="ftr" sz="quarter" idx="12"/>
          </p:nvPr>
        </p:nvSpPr>
        <p:spPr>
          <a:xfrm>
            <a:off x="4165600" y="6248400"/>
            <a:ext cx="3860800" cy="476250"/>
          </a:xfrm>
        </p:spPr>
        <p:txBody>
          <a:bodyPr/>
          <a:lstStyle>
            <a:lvl1pPr>
              <a:defRPr/>
            </a:lvl1pPr>
          </a:lstStyle>
          <a:p>
            <a:pPr>
              <a:defRPr/>
            </a:pPr>
            <a:endParaRPr lang="en-US">
              <a:solidFill>
                <a:prstClr val="white">
                  <a:tint val="75000"/>
                </a:prstClr>
              </a:solidFill>
            </a:endParaRPr>
          </a:p>
        </p:txBody>
      </p:sp>
    </p:spTree>
    <p:extLst>
      <p:ext uri="{BB962C8B-B14F-4D97-AF65-F5344CB8AC3E}">
        <p14:creationId xmlns:p14="http://schemas.microsoft.com/office/powerpoint/2010/main" val="1589606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Slide Number Placeholder 5"/>
          <p:cNvSpPr txBox="1">
            <a:spLocks/>
          </p:cNvSpPr>
          <p:nvPr userDrawn="1"/>
        </p:nvSpPr>
        <p:spPr bwMode="auto">
          <a:xfrm>
            <a:off x="11866033" y="6524625"/>
            <a:ext cx="345019" cy="304800"/>
          </a:xfrm>
          <a:prstGeom prst="rect">
            <a:avLst/>
          </a:prstGeom>
          <a:noFill/>
          <a:ln>
            <a:noFill/>
          </a:ln>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5613" eaLnBrk="0" fontAlgn="base" hangingPunct="0">
              <a:spcBef>
                <a:spcPct val="0"/>
              </a:spcBef>
              <a:spcAft>
                <a:spcPct val="0"/>
              </a:spcAft>
              <a:defRPr>
                <a:solidFill>
                  <a:schemeClr val="tx1"/>
                </a:solidFill>
                <a:latin typeface="Calibri" panose="020F0502020204030204" pitchFamily="34" charset="0"/>
              </a:defRPr>
            </a:lvl6pPr>
            <a:lvl7pPr marL="2971800" indent="-228600" defTabSz="455613" eaLnBrk="0" fontAlgn="base" hangingPunct="0">
              <a:spcBef>
                <a:spcPct val="0"/>
              </a:spcBef>
              <a:spcAft>
                <a:spcPct val="0"/>
              </a:spcAft>
              <a:defRPr>
                <a:solidFill>
                  <a:schemeClr val="tx1"/>
                </a:solidFill>
                <a:latin typeface="Calibri" panose="020F0502020204030204" pitchFamily="34" charset="0"/>
              </a:defRPr>
            </a:lvl7pPr>
            <a:lvl8pPr marL="3429000" indent="-228600" defTabSz="455613" eaLnBrk="0" fontAlgn="base" hangingPunct="0">
              <a:spcBef>
                <a:spcPct val="0"/>
              </a:spcBef>
              <a:spcAft>
                <a:spcPct val="0"/>
              </a:spcAft>
              <a:defRPr>
                <a:solidFill>
                  <a:schemeClr val="tx1"/>
                </a:solidFill>
                <a:latin typeface="Calibri" panose="020F0502020204030204" pitchFamily="34" charset="0"/>
              </a:defRPr>
            </a:lvl8pPr>
            <a:lvl9pPr marL="3886200" indent="-228600" defTabSz="455613" eaLnBrk="0" fontAlgn="base" hangingPunct="0">
              <a:spcBef>
                <a:spcPct val="0"/>
              </a:spcBef>
              <a:spcAft>
                <a:spcPct val="0"/>
              </a:spcAft>
              <a:defRPr>
                <a:solidFill>
                  <a:schemeClr val="tx1"/>
                </a:solidFill>
                <a:latin typeface="Calibri" panose="020F0502020204030204" pitchFamily="34" charset="0"/>
              </a:defRPr>
            </a:lvl9pPr>
          </a:lstStyle>
          <a:p>
            <a:pPr defTabSz="420576">
              <a:spcBef>
                <a:spcPct val="50000"/>
              </a:spcBef>
              <a:defRPr/>
            </a:pPr>
            <a:fld id="{5B2D3396-745C-447F-BE53-6C081800E2DF}" type="slidenum">
              <a:rPr lang="en-US" altLang="id-ID" sz="923" b="1" i="1" smtClean="0">
                <a:solidFill>
                  <a:srgbClr val="000000"/>
                </a:solidFill>
                <a:latin typeface="Myriad Pro" panose="020B0503030403020204"/>
                <a:ea typeface="MS PGothic" panose="020B0600070205080204" pitchFamily="34" charset="-128"/>
                <a:cs typeface="Arial" panose="020B0604020202020204" pitchFamily="34" charset="0"/>
              </a:rPr>
              <a:pPr defTabSz="420576">
                <a:spcBef>
                  <a:spcPct val="50000"/>
                </a:spcBef>
                <a:defRPr/>
              </a:pPr>
              <a:t>‹#›</a:t>
            </a:fld>
            <a:endParaRPr lang="en-US" altLang="id-ID" sz="923" b="1" i="1">
              <a:solidFill>
                <a:srgbClr val="000000"/>
              </a:solidFill>
              <a:latin typeface="Myriad Pro" panose="020B0503030403020204"/>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564504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cstate="print">
            <a:extLst>
              <a:ext uri="{28A0092B-C50C-407E-A947-70E740481C1C}">
                <a14:useLocalDpi xmlns:a14="http://schemas.microsoft.com/office/drawing/2010/main" val="0"/>
              </a:ext>
            </a:extLst>
          </a:blip>
          <a:srcRect b="86562"/>
          <a:stretch>
            <a:fillRect/>
          </a:stretch>
        </p:blipFill>
        <p:spPr bwMode="auto">
          <a:xfrm>
            <a:off x="140677" y="61913"/>
            <a:ext cx="11920416"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5"/>
          <p:cNvSpPr txBox="1">
            <a:spLocks/>
          </p:cNvSpPr>
          <p:nvPr userDrawn="1"/>
        </p:nvSpPr>
        <p:spPr bwMode="auto">
          <a:xfrm>
            <a:off x="9329617" y="6553200"/>
            <a:ext cx="2862384" cy="304800"/>
          </a:xfrm>
          <a:prstGeom prst="rect">
            <a:avLst/>
          </a:prstGeom>
          <a:noFill/>
          <a:ln>
            <a:noFill/>
          </a:ln>
        </p:spPr>
        <p:txBody>
          <a:bodyPr lIns="84396" tIns="42199" rIns="84396" bIns="42199" anchor="ctr"/>
          <a:lstStyle>
            <a:lvl1pPr defTabSz="455613" eaLnBrk="0" hangingPunct="0">
              <a:defRPr sz="1600" b="1">
                <a:solidFill>
                  <a:schemeClr val="tx1"/>
                </a:solidFill>
                <a:latin typeface="Arial" panose="020B0604020202020204" pitchFamily="34" charset="0"/>
                <a:ea typeface="MS PGothic" panose="020B0600070205080204" pitchFamily="34" charset="-128"/>
              </a:defRPr>
            </a:lvl1pPr>
            <a:lvl2pPr marL="742950" indent="-285750" defTabSz="455613" eaLnBrk="0" hangingPunct="0">
              <a:defRPr sz="1600" b="1">
                <a:solidFill>
                  <a:schemeClr val="tx1"/>
                </a:solidFill>
                <a:latin typeface="Arial" panose="020B0604020202020204" pitchFamily="34" charset="0"/>
                <a:ea typeface="MS PGothic" panose="020B0600070205080204" pitchFamily="34" charset="-128"/>
              </a:defRPr>
            </a:lvl2pPr>
            <a:lvl3pPr marL="1143000" indent="-228600" defTabSz="455613" eaLnBrk="0" hangingPunct="0">
              <a:defRPr sz="1600" b="1">
                <a:solidFill>
                  <a:schemeClr val="tx1"/>
                </a:solidFill>
                <a:latin typeface="Arial" panose="020B0604020202020204" pitchFamily="34" charset="0"/>
                <a:ea typeface="MS PGothic" panose="020B0600070205080204" pitchFamily="34" charset="-128"/>
              </a:defRPr>
            </a:lvl3pPr>
            <a:lvl4pPr marL="1600200" indent="-228600" defTabSz="455613" eaLnBrk="0" hangingPunct="0">
              <a:defRPr sz="1600" b="1">
                <a:solidFill>
                  <a:schemeClr val="tx1"/>
                </a:solidFill>
                <a:latin typeface="Arial" panose="020B0604020202020204" pitchFamily="34" charset="0"/>
                <a:ea typeface="MS PGothic" panose="020B0600070205080204" pitchFamily="34" charset="-128"/>
              </a:defRPr>
            </a:lvl4pPr>
            <a:lvl5pPr marL="2057400" indent="-228600" defTabSz="455613" eaLnBrk="0" hangingPunct="0">
              <a:defRPr sz="1600" b="1">
                <a:solidFill>
                  <a:schemeClr val="tx1"/>
                </a:solidFill>
                <a:latin typeface="Arial" panose="020B0604020202020204" pitchFamily="34" charset="0"/>
                <a:ea typeface="MS PGothic" panose="020B0600070205080204" pitchFamily="34" charset="-128"/>
              </a:defRPr>
            </a:lvl5pPr>
            <a:lvl6pPr marL="2514600" indent="-228600" defTabSz="455613" eaLnBrk="0" fontAlgn="base" hangingPunct="0">
              <a:spcBef>
                <a:spcPct val="0"/>
              </a:spcBef>
              <a:spcAft>
                <a:spcPct val="0"/>
              </a:spcAft>
              <a:defRPr sz="1600" b="1">
                <a:solidFill>
                  <a:schemeClr val="tx1"/>
                </a:solidFill>
                <a:latin typeface="Arial" panose="020B0604020202020204" pitchFamily="34" charset="0"/>
                <a:ea typeface="MS PGothic" panose="020B0600070205080204" pitchFamily="34" charset="-128"/>
              </a:defRPr>
            </a:lvl6pPr>
            <a:lvl7pPr marL="2971800" indent="-228600" defTabSz="455613" eaLnBrk="0" fontAlgn="base" hangingPunct="0">
              <a:spcBef>
                <a:spcPct val="0"/>
              </a:spcBef>
              <a:spcAft>
                <a:spcPct val="0"/>
              </a:spcAft>
              <a:defRPr sz="1600" b="1">
                <a:solidFill>
                  <a:schemeClr val="tx1"/>
                </a:solidFill>
                <a:latin typeface="Arial" panose="020B0604020202020204" pitchFamily="34" charset="0"/>
                <a:ea typeface="MS PGothic" panose="020B0600070205080204" pitchFamily="34" charset="-128"/>
              </a:defRPr>
            </a:lvl7pPr>
            <a:lvl8pPr marL="3429000" indent="-228600" defTabSz="455613" eaLnBrk="0" fontAlgn="base" hangingPunct="0">
              <a:spcBef>
                <a:spcPct val="0"/>
              </a:spcBef>
              <a:spcAft>
                <a:spcPct val="0"/>
              </a:spcAft>
              <a:defRPr sz="1600" b="1">
                <a:solidFill>
                  <a:schemeClr val="tx1"/>
                </a:solidFill>
                <a:latin typeface="Arial" panose="020B0604020202020204" pitchFamily="34" charset="0"/>
                <a:ea typeface="MS PGothic" panose="020B0600070205080204" pitchFamily="34" charset="-128"/>
              </a:defRPr>
            </a:lvl8pPr>
            <a:lvl9pPr marL="3886200" indent="-228600" defTabSz="455613" eaLnBrk="0" fontAlgn="base" hangingPunct="0">
              <a:spcBef>
                <a:spcPct val="0"/>
              </a:spcBef>
              <a:spcAft>
                <a:spcPct val="0"/>
              </a:spcAft>
              <a:defRPr sz="1600" b="1">
                <a:solidFill>
                  <a:schemeClr val="tx1"/>
                </a:solidFill>
                <a:latin typeface="Arial" panose="020B0604020202020204" pitchFamily="34" charset="0"/>
                <a:ea typeface="MS PGothic" panose="020B0600070205080204" pitchFamily="34" charset="-128"/>
              </a:defRPr>
            </a:lvl9pPr>
          </a:lstStyle>
          <a:p>
            <a:pPr algn="r" eaLnBrk="1" fontAlgn="auto" hangingPunct="1">
              <a:spcBef>
                <a:spcPts val="0"/>
              </a:spcBef>
              <a:spcAft>
                <a:spcPts val="0"/>
              </a:spcAft>
            </a:pPr>
            <a:fld id="{A6AB7A6E-CD8F-4BF6-81D3-A5B9734FE85F}" type="slidenum">
              <a:rPr lang="en-US" sz="1000" i="1">
                <a:solidFill>
                  <a:srgbClr val="000000"/>
                </a:solidFill>
                <a:latin typeface="Calibri" panose="020F0502020204030204" pitchFamily="34" charset="0"/>
                <a:cs typeface="Arial" panose="020B0604020202020204" pitchFamily="34" charset="0"/>
              </a:rPr>
              <a:pPr algn="r" eaLnBrk="1" fontAlgn="auto" hangingPunct="1">
                <a:spcBef>
                  <a:spcPts val="0"/>
                </a:spcBef>
                <a:spcAft>
                  <a:spcPts val="0"/>
                </a:spcAft>
              </a:pPr>
              <a:t>‹#›</a:t>
            </a:fld>
            <a:endParaRPr lang="en-US" sz="1000" i="1">
              <a:solidFill>
                <a:srgbClr val="000000"/>
              </a:solidFill>
              <a:latin typeface="Calibri" panose="020F0502020204030204" pitchFamily="34" charset="0"/>
              <a:cs typeface="Arial" panose="020B0604020202020204" pitchFamily="34" charset="0"/>
            </a:endParaRPr>
          </a:p>
        </p:txBody>
      </p:sp>
      <p:sp>
        <p:nvSpPr>
          <p:cNvPr id="5" name="Rectangle 4"/>
          <p:cNvSpPr>
            <a:spLocks noChangeArrowheads="1"/>
          </p:cNvSpPr>
          <p:nvPr userDrawn="1"/>
        </p:nvSpPr>
        <p:spPr bwMode="auto">
          <a:xfrm>
            <a:off x="140677" y="762000"/>
            <a:ext cx="11920416" cy="46038"/>
          </a:xfrm>
          <a:prstGeom prst="rect">
            <a:avLst/>
          </a:prstGeom>
          <a:solidFill>
            <a:srgbClr val="FF303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91434" tIns="45718" rIns="91434" bIns="45718" anchor="ctr"/>
          <a:lstStyle>
            <a:lvl1pPr eaLnBrk="0" hangingPunct="0">
              <a:defRPr sz="1600" b="1">
                <a:solidFill>
                  <a:schemeClr val="tx1"/>
                </a:solidFill>
                <a:latin typeface="Arial" charset="0"/>
                <a:ea typeface="MS PGothic" pitchFamily="34" charset="-128"/>
              </a:defRPr>
            </a:lvl1pPr>
            <a:lvl2pPr marL="742950" indent="-285750" eaLnBrk="0" hangingPunct="0">
              <a:defRPr sz="1600" b="1">
                <a:solidFill>
                  <a:schemeClr val="tx1"/>
                </a:solidFill>
                <a:latin typeface="Arial" charset="0"/>
                <a:ea typeface="MS PGothic" pitchFamily="34" charset="-128"/>
              </a:defRPr>
            </a:lvl2pPr>
            <a:lvl3pPr marL="1143000" indent="-228600" eaLnBrk="0" hangingPunct="0">
              <a:defRPr sz="1600" b="1">
                <a:solidFill>
                  <a:schemeClr val="tx1"/>
                </a:solidFill>
                <a:latin typeface="Arial" charset="0"/>
                <a:ea typeface="MS PGothic" pitchFamily="34" charset="-128"/>
              </a:defRPr>
            </a:lvl3pPr>
            <a:lvl4pPr marL="1600200" indent="-228600" eaLnBrk="0" hangingPunct="0">
              <a:defRPr sz="1600" b="1">
                <a:solidFill>
                  <a:schemeClr val="tx1"/>
                </a:solidFill>
                <a:latin typeface="Arial" charset="0"/>
                <a:ea typeface="MS PGothic" pitchFamily="34" charset="-128"/>
              </a:defRPr>
            </a:lvl4pPr>
            <a:lvl5pPr marL="2057400" indent="-228600" eaLnBrk="0" hangingPunct="0">
              <a:defRPr sz="1600" b="1">
                <a:solidFill>
                  <a:schemeClr val="tx1"/>
                </a:solidFill>
                <a:latin typeface="Arial" charset="0"/>
                <a:ea typeface="MS PGothic" pitchFamily="34" charset="-128"/>
              </a:defRPr>
            </a:lvl5pPr>
            <a:lvl6pPr marL="2514600" indent="-228600" eaLnBrk="0" fontAlgn="base" hangingPunct="0">
              <a:spcBef>
                <a:spcPct val="0"/>
              </a:spcBef>
              <a:spcAft>
                <a:spcPct val="0"/>
              </a:spcAft>
              <a:defRPr sz="1600" b="1">
                <a:solidFill>
                  <a:schemeClr val="tx1"/>
                </a:solidFill>
                <a:latin typeface="Arial" charset="0"/>
                <a:ea typeface="MS PGothic" pitchFamily="34" charset="-128"/>
              </a:defRPr>
            </a:lvl6pPr>
            <a:lvl7pPr marL="2971800" indent="-228600" eaLnBrk="0" fontAlgn="base" hangingPunct="0">
              <a:spcBef>
                <a:spcPct val="0"/>
              </a:spcBef>
              <a:spcAft>
                <a:spcPct val="0"/>
              </a:spcAft>
              <a:defRPr sz="1600" b="1">
                <a:solidFill>
                  <a:schemeClr val="tx1"/>
                </a:solidFill>
                <a:latin typeface="Arial" charset="0"/>
                <a:ea typeface="MS PGothic" pitchFamily="34" charset="-128"/>
              </a:defRPr>
            </a:lvl7pPr>
            <a:lvl8pPr marL="3429000" indent="-228600" eaLnBrk="0" fontAlgn="base" hangingPunct="0">
              <a:spcBef>
                <a:spcPct val="0"/>
              </a:spcBef>
              <a:spcAft>
                <a:spcPct val="0"/>
              </a:spcAft>
              <a:defRPr sz="1600" b="1">
                <a:solidFill>
                  <a:schemeClr val="tx1"/>
                </a:solidFill>
                <a:latin typeface="Arial" charset="0"/>
                <a:ea typeface="MS PGothic" pitchFamily="34" charset="-128"/>
              </a:defRPr>
            </a:lvl8pPr>
            <a:lvl9pPr marL="3886200" indent="-228600" eaLnBrk="0" fontAlgn="base" hangingPunct="0">
              <a:spcBef>
                <a:spcPct val="0"/>
              </a:spcBef>
              <a:spcAft>
                <a:spcPct val="0"/>
              </a:spcAft>
              <a:defRPr sz="1600" b="1">
                <a:solidFill>
                  <a:schemeClr val="tx1"/>
                </a:solidFill>
                <a:latin typeface="Arial" charset="0"/>
                <a:ea typeface="MS PGothic" pitchFamily="34" charset="-128"/>
              </a:defRPr>
            </a:lvl9pPr>
          </a:lstStyle>
          <a:p>
            <a:pPr eaLnBrk="1" fontAlgn="auto" hangingPunct="1">
              <a:spcBef>
                <a:spcPts val="0"/>
              </a:spcBef>
              <a:spcAft>
                <a:spcPts val="0"/>
              </a:spcAft>
              <a:defRPr/>
            </a:pPr>
            <a:endParaRPr lang="id-ID" altLang="id-ID" sz="1800" b="0">
              <a:solidFill>
                <a:prstClr val="black"/>
              </a:solidFill>
            </a:endParaRPr>
          </a:p>
        </p:txBody>
      </p:sp>
      <p:pic>
        <p:nvPicPr>
          <p:cNvPr id="6" name="Picture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254163" y="187420"/>
            <a:ext cx="552939"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140695" y="64261"/>
            <a:ext cx="11083845" cy="695659"/>
          </a:xfrm>
        </p:spPr>
        <p:txBody>
          <a:bodyPr/>
          <a:lstStyle>
            <a:lvl1pPr algn="r">
              <a:defRPr sz="2400" b="1" cap="all">
                <a:solidFill>
                  <a:schemeClr val="tx1"/>
                </a:solidFill>
                <a:latin typeface="Calibri" panose="020F0502020204030204" pitchFamily="34" charset="0"/>
              </a:defRPr>
            </a:lvl1pPr>
          </a:lstStyle>
          <a:p>
            <a:r>
              <a:rPr lang="en-US" dirty="0"/>
              <a:t>Click to edit Master title style</a:t>
            </a:r>
            <a:endParaRPr lang="id-ID" dirty="0"/>
          </a:p>
        </p:txBody>
      </p:sp>
    </p:spTree>
    <p:extLst>
      <p:ext uri="{BB962C8B-B14F-4D97-AF65-F5344CB8AC3E}">
        <p14:creationId xmlns:p14="http://schemas.microsoft.com/office/powerpoint/2010/main" val="2164094999"/>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34"/>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453415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2313987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09"/>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7580880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34057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56EC42-D805-4F06-B2D5-49166A3D96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CAF0CA27-A0CC-4441-9C86-07A93296B0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B125B34-8CC1-40AE-9ED6-67D180B042E9}"/>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E49EA786-4F7E-420E-8F46-737831ADCA04}"/>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A4D99218-DE6A-49A6-B54F-6D04BA517FB3}"/>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18277080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2227069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2962250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9907474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5" y="2731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1607536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3767963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7107963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47"/>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747"/>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668847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7DC544-CA93-448A-9435-3D8AC09AADE5}"/>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C256E42C-D81F-4287-BAC8-0E0078F4554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240AA42B-DF4A-47E4-A5C1-59D36CDBFA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xmlns="" id="{27B1C5EF-A89C-49E0-B45C-78AA29C5BAFE}"/>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6" name="Footer Placeholder 5">
            <a:extLst>
              <a:ext uri="{FF2B5EF4-FFF2-40B4-BE49-F238E27FC236}">
                <a16:creationId xmlns:a16="http://schemas.microsoft.com/office/drawing/2014/main" xmlns="" id="{EA96A1B1-1C7C-445F-8D3E-D2409C70D5C0}"/>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2587AD9D-E250-4B60-BF05-97C14CFC7E7C}"/>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149648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E336FA-2576-47F6-89C5-D080E102C4F2}"/>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9049D79B-FD61-4B9C-9A86-12534979E6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E088884B-BB16-487E-8F8A-51B5344655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xmlns="" id="{85EC0FF4-D604-48D9-80C6-40C73822FB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4A26F176-2ACD-4398-B030-E178F8E036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xmlns="" id="{8CCD07D5-BE72-41BC-9E51-74B4DF107536}"/>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8" name="Footer Placeholder 7">
            <a:extLst>
              <a:ext uri="{FF2B5EF4-FFF2-40B4-BE49-F238E27FC236}">
                <a16:creationId xmlns:a16="http://schemas.microsoft.com/office/drawing/2014/main" xmlns="" id="{BEF1E8DA-35D0-4E78-99D6-A04035D6B579}"/>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xmlns="" id="{26F356EF-C3EF-4DD8-9C91-AC2AE75525DF}"/>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504921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6FD596-1732-4BF3-ABE8-7A4586C940E2}"/>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xmlns="" id="{3B0875EC-78DC-4FD4-8B00-BAA7BA6F87C8}"/>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4" name="Footer Placeholder 3">
            <a:extLst>
              <a:ext uri="{FF2B5EF4-FFF2-40B4-BE49-F238E27FC236}">
                <a16:creationId xmlns:a16="http://schemas.microsoft.com/office/drawing/2014/main" xmlns="" id="{9648542E-0E85-4C9F-B8FA-9E8EA1EC3367}"/>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xmlns="" id="{A24A2898-EDFB-47C0-B1E9-0A945D684408}"/>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2160324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A403AC4-AD98-4E6C-9F18-F6C37223613F}"/>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3" name="Footer Placeholder 2">
            <a:extLst>
              <a:ext uri="{FF2B5EF4-FFF2-40B4-BE49-F238E27FC236}">
                <a16:creationId xmlns:a16="http://schemas.microsoft.com/office/drawing/2014/main" xmlns="" id="{62EA5F82-292D-42A8-8364-5453A3B36D7A}"/>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xmlns="" id="{5659E952-490E-4CE8-8DE7-430FF459AB27}"/>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3463124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65C93F-F3C2-4636-9C6F-9F4C12C301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78BF3419-FB9B-4DA8-A246-2FA22649BB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03AE5AF5-5CCD-4979-A1DA-FFF138DFC4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AE8E91B-F0BE-4EE5-A8C6-0DCD16E107A6}"/>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6" name="Footer Placeholder 5">
            <a:extLst>
              <a:ext uri="{FF2B5EF4-FFF2-40B4-BE49-F238E27FC236}">
                <a16:creationId xmlns:a16="http://schemas.microsoft.com/office/drawing/2014/main" xmlns="" id="{D1E5B2A2-F7A2-4E3F-A2E3-730F0AE4DF77}"/>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32AEC5A5-C5EF-40D5-AAFE-44DD6BEEA083}"/>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3950617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1A434F-00D3-4138-957C-DC4A9336A8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B3A64A4D-9319-4BE1-8907-1718F731D4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xmlns="" id="{E754977C-360E-4A25-8188-975612D60F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3B7ED441-BC92-4B74-A864-2350DA429A19}"/>
              </a:ext>
            </a:extLst>
          </p:cNvPr>
          <p:cNvSpPr>
            <a:spLocks noGrp="1"/>
          </p:cNvSpPr>
          <p:nvPr>
            <p:ph type="dt" sz="half" idx="10"/>
          </p:nvPr>
        </p:nvSpPr>
        <p:spPr/>
        <p:txBody>
          <a:bodyPr/>
          <a:lstStyle/>
          <a:p>
            <a:fld id="{363B24DB-BC79-41EF-8FD7-675DF286BBE1}" type="datetimeFigureOut">
              <a:rPr lang="en-ID" smtClean="0"/>
              <a:t>3/15/2022</a:t>
            </a:fld>
            <a:endParaRPr lang="en-ID"/>
          </a:p>
        </p:txBody>
      </p:sp>
      <p:sp>
        <p:nvSpPr>
          <p:cNvPr id="6" name="Footer Placeholder 5">
            <a:extLst>
              <a:ext uri="{FF2B5EF4-FFF2-40B4-BE49-F238E27FC236}">
                <a16:creationId xmlns:a16="http://schemas.microsoft.com/office/drawing/2014/main" xmlns="" id="{9AE0AA6A-DAC5-49ED-9A72-E8A743015FC5}"/>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FEB7DFE2-F69E-42F9-9E6B-777FDCA4F150}"/>
              </a:ext>
            </a:extLst>
          </p:cNvPr>
          <p:cNvSpPr>
            <a:spLocks noGrp="1"/>
          </p:cNvSpPr>
          <p:nvPr>
            <p:ph type="sldNum" sz="quarter" idx="12"/>
          </p:nvPr>
        </p:nvSpPr>
        <p:spPr/>
        <p:txBody>
          <a:bodyPr/>
          <a:lstStyle/>
          <a:p>
            <a:fld id="{501FE136-BCAD-4A7C-9B17-B63B08296F13}" type="slidenum">
              <a:rPr lang="en-ID" smtClean="0"/>
              <a:t>‹#›</a:t>
            </a:fld>
            <a:endParaRPr lang="en-ID"/>
          </a:p>
        </p:txBody>
      </p:sp>
    </p:spTree>
    <p:extLst>
      <p:ext uri="{BB962C8B-B14F-4D97-AF65-F5344CB8AC3E}">
        <p14:creationId xmlns:p14="http://schemas.microsoft.com/office/powerpoint/2010/main" val="4053120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1D235CE-5F4E-495F-9A65-1354F252FD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5EA603D7-E7C0-4BC0-9A5C-02CACA3E98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09D1F23E-5E17-4281-8490-137946879E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3B24DB-BC79-41EF-8FD7-675DF286BBE1}" type="datetimeFigureOut">
              <a:rPr lang="en-ID" smtClean="0"/>
              <a:t>3/15/2022</a:t>
            </a:fld>
            <a:endParaRPr lang="en-ID"/>
          </a:p>
        </p:txBody>
      </p:sp>
      <p:sp>
        <p:nvSpPr>
          <p:cNvPr id="5" name="Footer Placeholder 4">
            <a:extLst>
              <a:ext uri="{FF2B5EF4-FFF2-40B4-BE49-F238E27FC236}">
                <a16:creationId xmlns:a16="http://schemas.microsoft.com/office/drawing/2014/main" xmlns="" id="{4DD07D9E-0EB6-4FDC-A823-E07D88ED71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xmlns="" id="{5756409E-CD74-4B2B-BB0A-AF1BE5FB05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1FE136-BCAD-4A7C-9B17-B63B08296F13}" type="slidenum">
              <a:rPr lang="en-ID" smtClean="0"/>
              <a:t>‹#›</a:t>
            </a:fld>
            <a:endParaRPr lang="en-ID"/>
          </a:p>
        </p:txBody>
      </p:sp>
    </p:spTree>
    <p:extLst>
      <p:ext uri="{BB962C8B-B14F-4D97-AF65-F5344CB8AC3E}">
        <p14:creationId xmlns:p14="http://schemas.microsoft.com/office/powerpoint/2010/main" val="3051217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446"/>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0C82AB31-5ABE-4BC3-8A46-1AF6AC2B7E89}" type="datetime1">
              <a:rPr lang="en-US">
                <a:solidFill>
                  <a:prstClr val="white">
                    <a:tint val="75000"/>
                  </a:prstClr>
                </a:solidFill>
              </a:rPr>
              <a:pPr>
                <a:defRPr/>
              </a:pPr>
              <a:t>3/15/2022</a:t>
            </a:fld>
            <a:endParaRPr lang="en-US">
              <a:solidFill>
                <a:prstClr val="white">
                  <a:tint val="75000"/>
                </a:prstClr>
              </a:solidFill>
            </a:endParaRPr>
          </a:p>
        </p:txBody>
      </p:sp>
      <p:sp>
        <p:nvSpPr>
          <p:cNvPr id="5" name="Footer Placeholder 4"/>
          <p:cNvSpPr>
            <a:spLocks noGrp="1"/>
          </p:cNvSpPr>
          <p:nvPr>
            <p:ph type="ftr" sz="quarter" idx="3"/>
          </p:nvPr>
        </p:nvSpPr>
        <p:spPr>
          <a:xfrm>
            <a:off x="4165600" y="6356446"/>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4"/>
          </p:nvPr>
        </p:nvSpPr>
        <p:spPr>
          <a:xfrm>
            <a:off x="8737600" y="6356446"/>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FFFFFF"/>
                </a:solidFill>
                <a:latin typeface="Calibri" panose="020F0502020204030204" pitchFamily="34" charset="0"/>
              </a:defRPr>
            </a:lvl1pPr>
          </a:lstStyle>
          <a:p>
            <a:pPr>
              <a:defRPr/>
            </a:pPr>
            <a:fld id="{C0842983-7A56-44FB-BF41-4B254A09CAB9}" type="slidenum">
              <a:rPr lang="en-US"/>
              <a:pPr>
                <a:defRPr/>
              </a:pPr>
              <a:t>‹#›</a:t>
            </a:fld>
            <a:endParaRPr lang="en-US"/>
          </a:p>
        </p:txBody>
      </p:sp>
    </p:spTree>
    <p:extLst>
      <p:ext uri="{BB962C8B-B14F-4D97-AF65-F5344CB8AC3E}">
        <p14:creationId xmlns:p14="http://schemas.microsoft.com/office/powerpoint/2010/main" val="559317439"/>
      </p:ext>
    </p:extLst>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459"/>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1CC73-6FFE-4894-BBFD-CAA1E81C9FD4}" type="datetimeFigureOut">
              <a:rPr lang="id-ID" smtClean="0">
                <a:solidFill>
                  <a:prstClr val="black">
                    <a:tint val="75000"/>
                  </a:prstClr>
                </a:solidFill>
              </a:rPr>
              <a:pPr/>
              <a:t>15/03/2022</a:t>
            </a:fld>
            <a:endParaRPr lang="id-ID">
              <a:solidFill>
                <a:prstClr val="black">
                  <a:tint val="75000"/>
                </a:prstClr>
              </a:solidFill>
            </a:endParaRPr>
          </a:p>
        </p:txBody>
      </p:sp>
      <p:sp>
        <p:nvSpPr>
          <p:cNvPr id="5" name="Footer Placeholder 4"/>
          <p:cNvSpPr>
            <a:spLocks noGrp="1"/>
          </p:cNvSpPr>
          <p:nvPr>
            <p:ph type="ftr" sz="quarter" idx="3"/>
          </p:nvPr>
        </p:nvSpPr>
        <p:spPr>
          <a:xfrm>
            <a:off x="4165600" y="6356459"/>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solidFill>
                <a:prstClr val="black">
                  <a:tint val="75000"/>
                </a:prstClr>
              </a:solidFill>
            </a:endParaRPr>
          </a:p>
        </p:txBody>
      </p:sp>
      <p:sp>
        <p:nvSpPr>
          <p:cNvPr id="6" name="Slide Number Placeholder 5"/>
          <p:cNvSpPr>
            <a:spLocks noGrp="1"/>
          </p:cNvSpPr>
          <p:nvPr>
            <p:ph type="sldNum" sz="quarter" idx="4"/>
          </p:nvPr>
        </p:nvSpPr>
        <p:spPr>
          <a:xfrm>
            <a:off x="8737600" y="6356459"/>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FC90C9-591F-47B4-9459-283D8981C2D2}"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20305504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2.xml"/><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1.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4.png"/><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hyperlink" Target="http://epitemnein-epitomic.blogspot.com/2011/06/desiring-heart-of-integrity.html" TargetMode="External"/><Relationship Id="rId2" Type="http://schemas.openxmlformats.org/officeDocument/2006/relationships/image" Target="../media/image6.jp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2FE3F7F2-F3C1-462C-89F7-F117C9A443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730785"/>
          </a:xfrm>
          <a:prstGeom prst="rect">
            <a:avLst/>
          </a:prstGeom>
        </p:spPr>
      </p:pic>
      <p:sp>
        <p:nvSpPr>
          <p:cNvPr id="5" name="Title 1">
            <a:extLst>
              <a:ext uri="{FF2B5EF4-FFF2-40B4-BE49-F238E27FC236}">
                <a16:creationId xmlns:a16="http://schemas.microsoft.com/office/drawing/2014/main" xmlns="" id="{FFDCDA0A-9871-4954-A256-D8FB4239D7C9}"/>
              </a:ext>
            </a:extLst>
          </p:cNvPr>
          <p:cNvSpPr>
            <a:spLocks noGrp="1"/>
          </p:cNvSpPr>
          <p:nvPr>
            <p:ph type="ctrTitle"/>
          </p:nvPr>
        </p:nvSpPr>
        <p:spPr>
          <a:xfrm>
            <a:off x="1165845" y="1756386"/>
            <a:ext cx="10016887" cy="2616322"/>
          </a:xfrm>
          <a:noFill/>
          <a:effectLst>
            <a:innerShdw blurRad="63500" dist="50800" dir="8100000">
              <a:prstClr val="black">
                <a:alpha val="50000"/>
              </a:prstClr>
            </a:innerShdw>
            <a:reflection blurRad="6350" stA="52000" endA="300" endPos="35000" dir="5400000" sy="-100000" algn="bl" rotWithShape="0"/>
          </a:effectLst>
        </p:spPr>
        <p:txBody>
          <a:bodyPr>
            <a:noAutofit/>
          </a:bodyPr>
          <a:lstStyle/>
          <a:p>
            <a:pPr>
              <a:lnSpc>
                <a:spcPct val="100000"/>
              </a:lnSpc>
              <a:spcBef>
                <a:spcPts val="0"/>
              </a:spcBef>
            </a:pPr>
            <a:r>
              <a:rPr lang="id-ID" sz="4200" b="1" dirty="0" smtClean="0">
                <a:latin typeface="Rockwell Condensed" pitchFamily="18" charset="0"/>
              </a:rPr>
              <a:t>INTEGRITAS DAN PROFESIONALITAS ASN DALAM MENINGKAT PELAYANAN PUBLIK</a:t>
            </a:r>
            <a:r>
              <a:rPr lang="id-ID" sz="4200" dirty="0" smtClean="0">
                <a:latin typeface="Rockwell Condensed" pitchFamily="18" charset="0"/>
              </a:rPr>
              <a:t/>
            </a:r>
            <a:br>
              <a:rPr lang="id-ID" sz="4200" dirty="0" smtClean="0">
                <a:latin typeface="Rockwell Condensed" pitchFamily="18" charset="0"/>
              </a:rPr>
            </a:br>
            <a:endParaRPr lang="en-ID" sz="4200" i="1" dirty="0">
              <a:latin typeface="Rockwell Condensed" pitchFamily="18" charset="0"/>
            </a:endParaRPr>
          </a:p>
        </p:txBody>
      </p:sp>
      <p:sp>
        <p:nvSpPr>
          <p:cNvPr id="6" name="Content Placeholder 2">
            <a:extLst>
              <a:ext uri="{FF2B5EF4-FFF2-40B4-BE49-F238E27FC236}">
                <a16:creationId xmlns:a16="http://schemas.microsoft.com/office/drawing/2014/main" xmlns="" id="{43CF273C-960F-4896-899A-B24827052080}"/>
              </a:ext>
            </a:extLst>
          </p:cNvPr>
          <p:cNvSpPr txBox="1">
            <a:spLocks/>
          </p:cNvSpPr>
          <p:nvPr/>
        </p:nvSpPr>
        <p:spPr>
          <a:xfrm>
            <a:off x="1050879" y="3493828"/>
            <a:ext cx="10016887" cy="641445"/>
          </a:xfrm>
          <a:prstGeom prst="rect">
            <a:avLst/>
          </a:prstGeom>
        </p:spPr>
        <p:txBody>
          <a:bodyPr vert="horz" lIns="91438" tIns="91438" rIns="91438" bIns="91438" rtlCol="0">
            <a:no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all" baseline="0">
                <a:solidFill>
                  <a:schemeClr val="tx1"/>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pPr algn="ctr" defTabSz="914377">
              <a:buClr>
                <a:srgbClr val="D34817"/>
              </a:buClr>
            </a:pPr>
            <a:endParaRPr lang="en-ID" dirty="0">
              <a:solidFill>
                <a:prstClr val="black"/>
              </a:solidFill>
              <a:latin typeface="Rockwell Condensed" pitchFamily="18" charset="0"/>
            </a:endParaRPr>
          </a:p>
        </p:txBody>
      </p:sp>
      <p:sp>
        <p:nvSpPr>
          <p:cNvPr id="7" name="Subtitle 2">
            <a:extLst>
              <a:ext uri="{FF2B5EF4-FFF2-40B4-BE49-F238E27FC236}">
                <a16:creationId xmlns:a16="http://schemas.microsoft.com/office/drawing/2014/main" xmlns="" id="{3522C9C7-7A93-42BC-8564-79A4C4C7F448}"/>
              </a:ext>
            </a:extLst>
          </p:cNvPr>
          <p:cNvSpPr>
            <a:spLocks noGrp="1"/>
          </p:cNvSpPr>
          <p:nvPr>
            <p:ph type="subTitle" idx="1"/>
          </p:nvPr>
        </p:nvSpPr>
        <p:spPr>
          <a:xfrm>
            <a:off x="3128792" y="5200585"/>
            <a:ext cx="6375093" cy="873457"/>
          </a:xfrm>
        </p:spPr>
        <p:txBody>
          <a:bodyPr>
            <a:normAutofit lnSpcReduction="10000"/>
          </a:bodyPr>
          <a:lstStyle/>
          <a:p>
            <a:pPr algn="ctr"/>
            <a:r>
              <a:rPr lang="id-ID" sz="2600" b="1" dirty="0" smtClean="0">
                <a:solidFill>
                  <a:schemeClr val="tx1">
                    <a:lumMod val="85000"/>
                    <a:lumOff val="15000"/>
                  </a:schemeClr>
                </a:solidFill>
                <a:effectLst>
                  <a:outerShdw blurRad="38100" dist="38100" dir="2700000" algn="tl">
                    <a:srgbClr val="000000">
                      <a:alpha val="43137"/>
                    </a:srgbClr>
                  </a:outerShdw>
                </a:effectLst>
                <a:latin typeface="Bookman Old Style" pitchFamily="18" charset="0"/>
              </a:rPr>
              <a:t>DPRD Provinsi Jawa Tengah</a:t>
            </a:r>
            <a:endParaRPr lang="en-US" sz="2600" b="1" dirty="0">
              <a:solidFill>
                <a:schemeClr val="tx1">
                  <a:lumMod val="85000"/>
                  <a:lumOff val="15000"/>
                </a:schemeClr>
              </a:solidFill>
              <a:effectLst>
                <a:outerShdw blurRad="38100" dist="38100" dir="2700000" algn="tl">
                  <a:srgbClr val="000000">
                    <a:alpha val="43137"/>
                  </a:srgbClr>
                </a:outerShdw>
              </a:effectLst>
              <a:latin typeface="Bookman Old Style" pitchFamily="18" charset="0"/>
            </a:endParaRPr>
          </a:p>
          <a:p>
            <a:pPr algn="ctr"/>
            <a:r>
              <a:rPr lang="id-ID" b="1" dirty="0" smtClean="0">
                <a:solidFill>
                  <a:schemeClr val="tx1">
                    <a:lumMod val="85000"/>
                    <a:lumOff val="15000"/>
                  </a:schemeClr>
                </a:solidFill>
                <a:effectLst>
                  <a:outerShdw blurRad="38100" dist="38100" dir="2700000" algn="tl">
                    <a:srgbClr val="000000">
                      <a:alpha val="43137"/>
                    </a:srgbClr>
                  </a:outerShdw>
                </a:effectLst>
                <a:latin typeface="Bookman Old Style" pitchFamily="18" charset="0"/>
              </a:rPr>
              <a:t>Salatiga</a:t>
            </a:r>
            <a:r>
              <a:rPr lang="en-US" b="1" dirty="0" smtClean="0">
                <a:solidFill>
                  <a:schemeClr val="tx1">
                    <a:lumMod val="85000"/>
                    <a:lumOff val="15000"/>
                  </a:schemeClr>
                </a:solidFill>
                <a:effectLst>
                  <a:outerShdw blurRad="38100" dist="38100" dir="2700000" algn="tl">
                    <a:srgbClr val="000000">
                      <a:alpha val="43137"/>
                    </a:srgbClr>
                  </a:outerShdw>
                </a:effectLst>
                <a:latin typeface="Bookman Old Style" pitchFamily="18" charset="0"/>
              </a:rPr>
              <a:t>, </a:t>
            </a:r>
            <a:r>
              <a:rPr lang="id-ID" b="1" dirty="0" smtClean="0">
                <a:solidFill>
                  <a:schemeClr val="tx1">
                    <a:lumMod val="85000"/>
                    <a:lumOff val="15000"/>
                  </a:schemeClr>
                </a:solidFill>
                <a:effectLst>
                  <a:outerShdw blurRad="38100" dist="38100" dir="2700000" algn="tl">
                    <a:srgbClr val="000000">
                      <a:alpha val="43137"/>
                    </a:srgbClr>
                  </a:outerShdw>
                </a:effectLst>
                <a:latin typeface="Bookman Old Style" pitchFamily="18" charset="0"/>
              </a:rPr>
              <a:t>15 Maret 2022</a:t>
            </a:r>
            <a:endParaRPr lang="en-ID" b="1" dirty="0">
              <a:solidFill>
                <a:schemeClr val="tx1">
                  <a:lumMod val="85000"/>
                  <a:lumOff val="15000"/>
                </a:schemeClr>
              </a:solidFill>
              <a:effectLst>
                <a:outerShdw blurRad="38100" dist="38100" dir="2700000" algn="tl">
                  <a:srgbClr val="000000">
                    <a:alpha val="43137"/>
                  </a:srgbClr>
                </a:outerShdw>
              </a:effectLst>
              <a:latin typeface="Bookman Old Style" pitchFamily="18" charset="0"/>
            </a:endParaRPr>
          </a:p>
        </p:txBody>
      </p:sp>
      <p:pic>
        <p:nvPicPr>
          <p:cNvPr id="2" name="Picture 1" descr="D:\#DESAIN\poster\55639d010423bd9a768b4567.png"/>
          <p:cNvPicPr>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15511" y="124428"/>
            <a:ext cx="1343657" cy="1496062"/>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69"/>
          <p:cNvSpPr/>
          <p:nvPr/>
        </p:nvSpPr>
        <p:spPr>
          <a:xfrm>
            <a:off x="10386559" y="124428"/>
            <a:ext cx="1699933" cy="1631958"/>
          </a:xfrm>
          <a:prstGeom prst="rect">
            <a:avLst/>
          </a:prstGeom>
          <a:blipFill>
            <a:blip r:embed="rId4" cstate="print"/>
            <a:stretch>
              <a:fillRect/>
            </a:stretch>
          </a:blipFill>
        </p:spPr>
        <p:txBody>
          <a:bodyPr wrap="square" lIns="0" tIns="0" rIns="0" bIns="0" rtlCol="0"/>
          <a:lstStyle/>
          <a:p>
            <a:pPr defTabSz="457189"/>
            <a:endParaRPr>
              <a:solidFill>
                <a:prstClr val="black"/>
              </a:solidFill>
              <a:latin typeface="Rockwell"/>
            </a:endParaRPr>
          </a:p>
        </p:txBody>
      </p:sp>
    </p:spTree>
    <p:extLst>
      <p:ext uri="{BB962C8B-B14F-4D97-AF65-F5344CB8AC3E}">
        <p14:creationId xmlns:p14="http://schemas.microsoft.com/office/powerpoint/2010/main" val="867411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98943" y="162823"/>
            <a:ext cx="9393057" cy="1612502"/>
          </a:xfrm>
          <a:solidFill>
            <a:schemeClr val="bg1"/>
          </a:solidFill>
        </p:spPr>
        <p:txBody>
          <a:bodyPr>
            <a:normAutofit/>
          </a:bodyPr>
          <a:lstStyle/>
          <a:p>
            <a:r>
              <a:rPr lang="id-ID" sz="5300" b="1" dirty="0" smtClean="0">
                <a:effectLst>
                  <a:outerShdw blurRad="38100" dist="38100" dir="2700000" algn="tl">
                    <a:srgbClr val="000000">
                      <a:alpha val="43137"/>
                    </a:srgbClr>
                  </a:outerShdw>
                </a:effectLst>
              </a:rPr>
              <a:t>ASN BER-INTEGRITAS</a:t>
            </a:r>
            <a:r>
              <a:rPr lang="id-ID" sz="5300" dirty="0" smtClean="0"/>
              <a:t> </a:t>
            </a:r>
            <a:r>
              <a:rPr lang="id-ID" dirty="0" smtClean="0">
                <a:sym typeface="Wingdings" panose="05000000000000000000" pitchFamily="2" charset="2"/>
              </a:rPr>
              <a:t> </a:t>
            </a:r>
            <a:br>
              <a:rPr lang="id-ID" dirty="0" smtClean="0">
                <a:sym typeface="Wingdings" panose="05000000000000000000" pitchFamily="2" charset="2"/>
              </a:rPr>
            </a:br>
            <a:r>
              <a:rPr lang="id-ID" sz="4400" b="1" dirty="0" smtClean="0">
                <a:solidFill>
                  <a:srgbClr val="0070C0"/>
                </a:solidFill>
                <a:effectLst>
                  <a:outerShdw blurRad="38100" dist="38100" dir="2700000" algn="tl">
                    <a:srgbClr val="000000">
                      <a:alpha val="43137"/>
                    </a:srgbClr>
                  </a:outerShdw>
                </a:effectLst>
              </a:rPr>
              <a:t>DASARNYA APA ??</a:t>
            </a:r>
            <a:endParaRPr lang="id-ID" b="1" dirty="0">
              <a:solidFill>
                <a:srgbClr val="0070C0"/>
              </a:solidFill>
              <a:effectLst>
                <a:outerShdw blurRad="38100" dist="38100" dir="2700000" algn="tl">
                  <a:srgbClr val="000000">
                    <a:alpha val="43137"/>
                  </a:srgbClr>
                </a:outerShdw>
              </a:effectLst>
            </a:endParaRPr>
          </a:p>
        </p:txBody>
      </p:sp>
      <p:pic>
        <p:nvPicPr>
          <p:cNvPr id="10" name="Picture 9"/>
          <p:cNvPicPr>
            <a:picLocks noChangeAspect="1"/>
          </p:cNvPicPr>
          <p:nvPr/>
        </p:nvPicPr>
        <p:blipFill>
          <a:blip r:embed="rId3"/>
          <a:stretch>
            <a:fillRect/>
          </a:stretch>
        </p:blipFill>
        <p:spPr>
          <a:xfrm>
            <a:off x="264557" y="1475051"/>
            <a:ext cx="4116374" cy="42640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TextBox 11"/>
          <p:cNvSpPr txBox="1"/>
          <p:nvPr/>
        </p:nvSpPr>
        <p:spPr>
          <a:xfrm>
            <a:off x="4700954" y="1989749"/>
            <a:ext cx="7186245" cy="3539430"/>
          </a:xfrm>
          <a:prstGeom prst="rect">
            <a:avLst/>
          </a:prstGeom>
          <a:noFill/>
        </p:spPr>
        <p:txBody>
          <a:bodyPr wrap="square" rtlCol="0">
            <a:spAutoFit/>
          </a:bodyPr>
          <a:lstStyle/>
          <a:p>
            <a:pPr marL="342900" indent="-342900" algn="just">
              <a:buFont typeface="Wingdings" panose="05000000000000000000" pitchFamily="2" charset="2"/>
              <a:buChar char="q"/>
            </a:pPr>
            <a:r>
              <a:rPr lang="id-ID" sz="3200" b="1" dirty="0" smtClean="0">
                <a:solidFill>
                  <a:srgbClr val="FF0000"/>
                </a:solidFill>
                <a:effectLst>
                  <a:outerShdw blurRad="38100" dist="38100" dir="2700000" algn="tl">
                    <a:srgbClr val="000000">
                      <a:alpha val="43137"/>
                    </a:srgbClr>
                  </a:outerShdw>
                </a:effectLst>
              </a:rPr>
              <a:t>UU  5/2014 ttg Aparatur Sipil Negara </a:t>
            </a:r>
          </a:p>
          <a:p>
            <a:pPr marL="342900" indent="-342900" algn="just">
              <a:buFont typeface="Wingdings" panose="05000000000000000000" pitchFamily="2" charset="2"/>
              <a:buChar char="q"/>
            </a:pPr>
            <a:r>
              <a:rPr lang="id-ID" sz="3200" b="1" dirty="0" smtClean="0">
                <a:solidFill>
                  <a:srgbClr val="FF0000"/>
                </a:solidFill>
                <a:effectLst>
                  <a:outerShdw blurRad="38100" dist="38100" dir="2700000" algn="tl">
                    <a:srgbClr val="000000">
                      <a:alpha val="43137"/>
                    </a:srgbClr>
                  </a:outerShdw>
                </a:effectLst>
              </a:rPr>
              <a:t>PP 11 /2017 jo. 17/2020 ttg Manajemen PNS</a:t>
            </a:r>
          </a:p>
          <a:p>
            <a:pPr marL="342900" indent="-342900" algn="just">
              <a:buFont typeface="Wingdings" panose="05000000000000000000" pitchFamily="2" charset="2"/>
              <a:buChar char="q"/>
            </a:pPr>
            <a:r>
              <a:rPr lang="id-ID" sz="3200" b="1" dirty="0" smtClean="0">
                <a:solidFill>
                  <a:srgbClr val="FF0000"/>
                </a:solidFill>
                <a:effectLst>
                  <a:outerShdw blurRad="38100" dist="38100" dir="2700000" algn="tl">
                    <a:srgbClr val="000000">
                      <a:alpha val="43137"/>
                    </a:srgbClr>
                  </a:outerShdw>
                </a:effectLst>
              </a:rPr>
              <a:t>PP 49/2019 ttg Manajemen Pegawai Pemerintah dengan Perjanjian Kerja (PPPK)</a:t>
            </a:r>
          </a:p>
          <a:p>
            <a:pPr marL="342900" indent="-342900" algn="just">
              <a:buFont typeface="Wingdings" panose="05000000000000000000" pitchFamily="2" charset="2"/>
              <a:buChar char="q"/>
            </a:pPr>
            <a:r>
              <a:rPr lang="id-ID" sz="3200" b="1" dirty="0" smtClean="0">
                <a:solidFill>
                  <a:srgbClr val="FF0000"/>
                </a:solidFill>
                <a:effectLst>
                  <a:outerShdw blurRad="38100" dist="38100" dir="2700000" algn="tl">
                    <a:srgbClr val="000000">
                      <a:alpha val="43137"/>
                    </a:srgbClr>
                  </a:outerShdw>
                </a:effectLst>
              </a:rPr>
              <a:t>PP 94/2021 ttg Disiplin PNS</a:t>
            </a:r>
            <a:endParaRPr lang="id-ID" sz="3200" dirty="0">
              <a:solidFill>
                <a:srgbClr val="FF0000"/>
              </a:solidFill>
            </a:endParaRPr>
          </a:p>
        </p:txBody>
      </p:sp>
      <p:sp>
        <p:nvSpPr>
          <p:cNvPr id="5" name="Curved Down Ribbon 4"/>
          <p:cNvSpPr/>
          <p:nvPr/>
        </p:nvSpPr>
        <p:spPr>
          <a:xfrm>
            <a:off x="128954" y="190587"/>
            <a:ext cx="3962400" cy="758981"/>
          </a:xfrm>
          <a:prstGeom prst="ellipseRibb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b="1" dirty="0" smtClean="0">
                <a:solidFill>
                  <a:schemeClr val="tx1"/>
                </a:solidFill>
              </a:rPr>
              <a:t>REGULASI</a:t>
            </a:r>
            <a:endParaRPr lang="id-ID" sz="3200" b="1"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759569137"/>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621857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descr="Background Ppt Warna Orange - 1344x913 - Download HD Wallpaper -  WallpaperTip"/>
          <p:cNvSpPr>
            <a:spLocks noChangeAspect="1" noChangeArrowheads="1"/>
          </p:cNvSpPr>
          <p:nvPr/>
        </p:nvSpPr>
        <p:spPr bwMode="auto">
          <a:xfrm>
            <a:off x="207433" y="-144463"/>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6" descr="Background Ppt Warna Orange - 1344x913 - Download HD Wallpaper -  WallpaperTip"/>
          <p:cNvSpPr>
            <a:spLocks noChangeAspect="1" noChangeArrowheads="1"/>
          </p:cNvSpPr>
          <p:nvPr/>
        </p:nvSpPr>
        <p:spPr bwMode="auto">
          <a:xfrm>
            <a:off x="410633" y="7939"/>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8" name="Picture 10" descr="C:\Users\1\Documents\design PPT\png-transparent-orange-abstraction-abstract-orange-shading-cdr-text-shad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6302"/>
            <a:ext cx="12192000" cy="924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28800" y="7938"/>
            <a:ext cx="8636000" cy="584775"/>
          </a:xfrm>
          <a:prstGeom prst="rect">
            <a:avLst/>
          </a:prstGeom>
          <a:noFill/>
        </p:spPr>
        <p:txBody>
          <a:bodyPr wrap="square" rtlCol="0">
            <a:spAutoFit/>
          </a:bodyPr>
          <a:lstStyle/>
          <a:p>
            <a:pPr algn="ctr"/>
            <a:r>
              <a:rPr lang="id-ID" sz="3200" dirty="0" smtClean="0">
                <a:latin typeface="Cooper Black" pitchFamily="18" charset="0"/>
              </a:rPr>
              <a:t>Integritas dan Profesionalitas ASN</a:t>
            </a:r>
            <a:endParaRPr lang="en-US" sz="3200" dirty="0">
              <a:latin typeface="Cooper Black" pitchFamily="18" charset="0"/>
            </a:endParaRPr>
          </a:p>
        </p:txBody>
      </p:sp>
      <p:sp>
        <p:nvSpPr>
          <p:cNvPr id="5" name="AutoShape 12" descr="Hak-Hak Eksklusif Penulis yang Memiliki Hak Cipta Sebuah Buku | Ilmu  Pendidikan"/>
          <p:cNvSpPr>
            <a:spLocks noChangeAspect="1" noChangeArrowheads="1"/>
          </p:cNvSpPr>
          <p:nvPr/>
        </p:nvSpPr>
        <p:spPr bwMode="auto">
          <a:xfrm>
            <a:off x="613833" y="160339"/>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3" name="Picture 15" descr="C:\Users\1\Documents\design PPT\417a2559-5f53-4549-adbf-895eafeae9d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2450123"/>
            <a:ext cx="3086100" cy="3868615"/>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ular Callout 8"/>
          <p:cNvSpPr/>
          <p:nvPr/>
        </p:nvSpPr>
        <p:spPr>
          <a:xfrm>
            <a:off x="954617" y="990605"/>
            <a:ext cx="4262967" cy="824345"/>
          </a:xfrm>
          <a:prstGeom prst="wedgeRoundRectCallout">
            <a:avLst>
              <a:gd name="adj1" fmla="val -41951"/>
              <a:gd name="adj2" fmla="val 118046"/>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id-ID" b="1" dirty="0">
                <a:latin typeface="Arial Rounded MT Bold" pitchFamily="34" charset="0"/>
              </a:rPr>
              <a:t>Pasal </a:t>
            </a:r>
            <a:r>
              <a:rPr lang="id-ID" b="1" dirty="0" smtClean="0">
                <a:latin typeface="Arial Rounded MT Bold" pitchFamily="34" charset="0"/>
              </a:rPr>
              <a:t>3</a:t>
            </a:r>
            <a:endParaRPr lang="en-US" b="1" dirty="0">
              <a:latin typeface="Arial Rounded MT Bold" pitchFamily="34" charset="0"/>
            </a:endParaRPr>
          </a:p>
          <a:p>
            <a:pPr algn="ctr"/>
            <a:r>
              <a:rPr lang="id-ID" b="1" dirty="0">
                <a:latin typeface="Arial Rounded MT Bold" pitchFamily="34" charset="0"/>
              </a:rPr>
              <a:t>UU </a:t>
            </a:r>
            <a:r>
              <a:rPr lang="en-US" b="1" dirty="0">
                <a:latin typeface="Arial Rounded MT Bold" pitchFamily="34" charset="0"/>
              </a:rPr>
              <a:t> No.</a:t>
            </a:r>
            <a:r>
              <a:rPr lang="id-ID" b="1" dirty="0">
                <a:latin typeface="Arial Rounded MT Bold" pitchFamily="34" charset="0"/>
              </a:rPr>
              <a:t>5 Tahun 2014</a:t>
            </a:r>
            <a:r>
              <a:rPr lang="id-ID" dirty="0">
                <a:latin typeface="Arial Rounded MT Bold" pitchFamily="34" charset="0"/>
              </a:rPr>
              <a:t> </a:t>
            </a:r>
            <a:r>
              <a:rPr lang="en-US" dirty="0">
                <a:latin typeface="Arial Rounded MT Bold" pitchFamily="34" charset="0"/>
              </a:rPr>
              <a:t> t</a:t>
            </a:r>
            <a:r>
              <a:rPr lang="id-ID" dirty="0">
                <a:latin typeface="Arial Rounded MT Bold" pitchFamily="34" charset="0"/>
              </a:rPr>
              <a:t>entang ASN</a:t>
            </a:r>
            <a:endParaRPr lang="en-US" dirty="0">
              <a:latin typeface="Arial Rounded MT Bold" pitchFamily="34" charset="0"/>
            </a:endParaRPr>
          </a:p>
        </p:txBody>
      </p:sp>
      <p:sp>
        <p:nvSpPr>
          <p:cNvPr id="10" name="TextBox 9"/>
          <p:cNvSpPr txBox="1"/>
          <p:nvPr/>
        </p:nvSpPr>
        <p:spPr>
          <a:xfrm>
            <a:off x="3598984" y="1974734"/>
            <a:ext cx="8299052" cy="4678204"/>
          </a:xfrm>
          <a:prstGeom prst="rect">
            <a:avLst/>
          </a:prstGeom>
          <a:noFill/>
        </p:spPr>
        <p:txBody>
          <a:bodyPr wrap="square" rtlCol="0">
            <a:spAutoFit/>
          </a:bodyPr>
          <a:lstStyle/>
          <a:p>
            <a:pPr marL="262255" indent="-1270" algn="ctr">
              <a:buClr>
                <a:schemeClr val="tx1">
                  <a:lumMod val="85000"/>
                  <a:lumOff val="15000"/>
                </a:schemeClr>
              </a:buClr>
              <a:defRPr/>
            </a:pPr>
            <a:r>
              <a:rPr lang="id-ID" sz="2000" b="1" dirty="0" smtClean="0">
                <a:latin typeface="Arial" pitchFamily="34" charset="0"/>
                <a:cs typeface="Arial" pitchFamily="34" charset="0"/>
              </a:rPr>
              <a:t>ASN Sebagai Profesi berlandaskan Prinsip</a:t>
            </a:r>
            <a:endParaRPr lang="id-ID" sz="2000" b="1" dirty="0">
              <a:latin typeface="Arial" pitchFamily="34" charset="0"/>
              <a:cs typeface="Arial" pitchFamily="34" charset="0"/>
            </a:endParaRPr>
          </a:p>
          <a:p>
            <a:pPr marL="457200" indent="-457200" algn="just">
              <a:buClr>
                <a:schemeClr val="tx1">
                  <a:lumMod val="85000"/>
                  <a:lumOff val="15000"/>
                </a:schemeClr>
              </a:buClr>
              <a:buFont typeface="+mj-lt"/>
              <a:buAutoNum type="alphaLcPeriod"/>
              <a:defRPr/>
            </a:pPr>
            <a:r>
              <a:rPr lang="id-ID" sz="2400" dirty="0" smtClean="0">
                <a:latin typeface="Arial" pitchFamily="34" charset="0"/>
                <a:cs typeface="Arial" pitchFamily="34" charset="0"/>
              </a:rPr>
              <a:t>Nilai Dasar</a:t>
            </a:r>
          </a:p>
          <a:p>
            <a:pPr marL="457200" indent="-457200" algn="just">
              <a:buClr>
                <a:schemeClr val="tx1">
                  <a:lumMod val="85000"/>
                  <a:lumOff val="15000"/>
                </a:schemeClr>
              </a:buClr>
              <a:buFont typeface="+mj-lt"/>
              <a:buAutoNum type="alphaLcPeriod"/>
              <a:defRPr/>
            </a:pPr>
            <a:r>
              <a:rPr lang="id-ID" sz="2400" dirty="0" smtClean="0">
                <a:latin typeface="Arial" pitchFamily="34" charset="0"/>
                <a:cs typeface="Arial" pitchFamily="34" charset="0"/>
              </a:rPr>
              <a:t>Kode Etik dan Kode Perilaku</a:t>
            </a:r>
          </a:p>
          <a:p>
            <a:pPr marL="457200" indent="-457200" algn="just">
              <a:buClr>
                <a:schemeClr val="tx1">
                  <a:lumMod val="85000"/>
                  <a:lumOff val="15000"/>
                </a:schemeClr>
              </a:buClr>
              <a:buFont typeface="+mj-lt"/>
              <a:buAutoNum type="alphaLcPeriod"/>
              <a:defRPr/>
            </a:pPr>
            <a:r>
              <a:rPr lang="id-ID" sz="2400" dirty="0">
                <a:latin typeface="Arial" pitchFamily="34" charset="0"/>
                <a:cs typeface="Arial" pitchFamily="34" charset="0"/>
              </a:rPr>
              <a:t>komitmen, </a:t>
            </a:r>
            <a:r>
              <a:rPr lang="id-ID" sz="2400" b="1" dirty="0" smtClean="0">
                <a:solidFill>
                  <a:srgbClr val="0070C0"/>
                </a:solidFill>
                <a:latin typeface="Arial" pitchFamily="34" charset="0"/>
                <a:cs typeface="Arial" pitchFamily="34" charset="0"/>
              </a:rPr>
              <a:t>Integritas Moral</a:t>
            </a:r>
            <a:r>
              <a:rPr lang="id-ID" sz="2400" dirty="0" smtClean="0">
                <a:latin typeface="Arial" pitchFamily="34" charset="0"/>
                <a:cs typeface="Arial" pitchFamily="34" charset="0"/>
              </a:rPr>
              <a:t>, </a:t>
            </a:r>
            <a:r>
              <a:rPr lang="id-ID" sz="2400" dirty="0">
                <a:latin typeface="Arial" pitchFamily="34" charset="0"/>
                <a:cs typeface="Arial" pitchFamily="34" charset="0"/>
              </a:rPr>
              <a:t>dan tanggung jawab pada pelayanan </a:t>
            </a:r>
            <a:r>
              <a:rPr lang="id-ID" sz="2400" dirty="0" smtClean="0">
                <a:latin typeface="Arial" pitchFamily="34" charset="0"/>
                <a:cs typeface="Arial" pitchFamily="34" charset="0"/>
              </a:rPr>
              <a:t>publik</a:t>
            </a:r>
          </a:p>
          <a:p>
            <a:pPr marL="457200" indent="-457200" algn="just">
              <a:buClr>
                <a:schemeClr val="tx1">
                  <a:lumMod val="85000"/>
                  <a:lumOff val="15000"/>
                </a:schemeClr>
              </a:buClr>
              <a:buFont typeface="+mj-lt"/>
              <a:buAutoNum type="alphaLcPeriod"/>
              <a:defRPr/>
            </a:pPr>
            <a:r>
              <a:rPr lang="id-ID" sz="2400" dirty="0">
                <a:latin typeface="Arial" pitchFamily="34" charset="0"/>
                <a:cs typeface="Arial" pitchFamily="34" charset="0"/>
              </a:rPr>
              <a:t>kompetensi yang diperlukan sesuai dengan bidang </a:t>
            </a:r>
            <a:r>
              <a:rPr lang="id-ID" sz="2400" dirty="0" smtClean="0">
                <a:latin typeface="Arial" pitchFamily="34" charset="0"/>
                <a:cs typeface="Arial" pitchFamily="34" charset="0"/>
              </a:rPr>
              <a:t>tugas</a:t>
            </a:r>
          </a:p>
          <a:p>
            <a:pPr marL="457200" indent="-457200" algn="just">
              <a:buClr>
                <a:schemeClr val="tx1">
                  <a:lumMod val="85000"/>
                  <a:lumOff val="15000"/>
                </a:schemeClr>
              </a:buClr>
              <a:buFont typeface="+mj-lt"/>
              <a:buAutoNum type="alphaLcPeriod"/>
              <a:defRPr/>
            </a:pPr>
            <a:r>
              <a:rPr lang="id-ID" sz="2400" dirty="0">
                <a:latin typeface="Arial" pitchFamily="34" charset="0"/>
                <a:cs typeface="Arial" pitchFamily="34" charset="0"/>
              </a:rPr>
              <a:t>kualifikasi </a:t>
            </a:r>
            <a:r>
              <a:rPr lang="id-ID" sz="2400" dirty="0" smtClean="0">
                <a:latin typeface="Arial" pitchFamily="34" charset="0"/>
                <a:cs typeface="Arial" pitchFamily="34" charset="0"/>
              </a:rPr>
              <a:t>akademik</a:t>
            </a:r>
          </a:p>
          <a:p>
            <a:pPr marL="457200" indent="-457200" algn="just">
              <a:buClr>
                <a:schemeClr val="tx1">
                  <a:lumMod val="85000"/>
                  <a:lumOff val="15000"/>
                </a:schemeClr>
              </a:buClr>
              <a:buFont typeface="+mj-lt"/>
              <a:buAutoNum type="alphaLcPeriod"/>
              <a:defRPr/>
            </a:pPr>
            <a:r>
              <a:rPr lang="id-ID" sz="2400" dirty="0">
                <a:latin typeface="Arial" pitchFamily="34" charset="0"/>
                <a:cs typeface="Arial" pitchFamily="34" charset="0"/>
              </a:rPr>
              <a:t>jaminan perlindungan hukum dalam melaksanakan tugas; </a:t>
            </a:r>
            <a:r>
              <a:rPr lang="id-ID" sz="2400" dirty="0" smtClean="0">
                <a:latin typeface="Arial" pitchFamily="34" charset="0"/>
                <a:cs typeface="Arial" pitchFamily="34" charset="0"/>
              </a:rPr>
              <a:t>dan</a:t>
            </a:r>
          </a:p>
          <a:p>
            <a:pPr marL="457200" indent="-457200" algn="just">
              <a:buClr>
                <a:schemeClr val="tx1">
                  <a:lumMod val="85000"/>
                  <a:lumOff val="15000"/>
                </a:schemeClr>
              </a:buClr>
              <a:buFont typeface="+mj-lt"/>
              <a:buAutoNum type="alphaLcPeriod"/>
              <a:defRPr/>
            </a:pPr>
            <a:r>
              <a:rPr lang="id-ID" sz="2400" b="1" dirty="0" smtClean="0">
                <a:solidFill>
                  <a:srgbClr val="0070C0"/>
                </a:solidFill>
                <a:latin typeface="Arial" pitchFamily="34" charset="0"/>
                <a:cs typeface="Arial" pitchFamily="34" charset="0"/>
              </a:rPr>
              <a:t>Profesionalitas</a:t>
            </a:r>
            <a:r>
              <a:rPr lang="id-ID" sz="2400" dirty="0" smtClean="0">
                <a:latin typeface="Arial" pitchFamily="34" charset="0"/>
                <a:cs typeface="Arial" pitchFamily="34" charset="0"/>
              </a:rPr>
              <a:t> </a:t>
            </a:r>
            <a:r>
              <a:rPr lang="id-ID" sz="2400" dirty="0">
                <a:latin typeface="Arial" pitchFamily="34" charset="0"/>
                <a:cs typeface="Arial" pitchFamily="34" charset="0"/>
              </a:rPr>
              <a:t>jabatan</a:t>
            </a:r>
          </a:p>
          <a:p>
            <a:pPr algn="just">
              <a:buClr>
                <a:schemeClr val="tx1">
                  <a:lumMod val="85000"/>
                  <a:lumOff val="15000"/>
                </a:schemeClr>
              </a:buClr>
              <a:defRPr/>
            </a:pPr>
            <a:endParaRPr lang="id-ID" sz="2000" dirty="0">
              <a:latin typeface="Arial" pitchFamily="34" charset="0"/>
              <a:cs typeface="Arial" pitchFamily="34" charset="0"/>
            </a:endParaRPr>
          </a:p>
          <a:p>
            <a:endParaRPr lang="en-US" dirty="0"/>
          </a:p>
        </p:txBody>
      </p:sp>
      <p:pic>
        <p:nvPicPr>
          <p:cNvPr id="12" name="Picture 2" descr="C:\Users\BKD Jateng\Pictures\arti-kata-integrita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8510" y="5388967"/>
            <a:ext cx="4349705" cy="9297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p:cNvGraphicFramePr>
            <a:graphicFrameLocks noGrp="1"/>
          </p:cNvGraphicFramePr>
          <p:nvPr>
            <p:extLst>
              <p:ext uri="{D42A27DB-BD31-4B8C-83A1-F6EECF244321}">
                <p14:modId xmlns:p14="http://schemas.microsoft.com/office/powerpoint/2010/main" val="1359075064"/>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8046431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descr="Background Ppt Warna Orange - 1344x913 - Download HD Wallpaper -  WallpaperTip"/>
          <p:cNvSpPr>
            <a:spLocks noChangeAspect="1" noChangeArrowheads="1"/>
          </p:cNvSpPr>
          <p:nvPr/>
        </p:nvSpPr>
        <p:spPr bwMode="auto">
          <a:xfrm>
            <a:off x="207433" y="-144463"/>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6" descr="Background Ppt Warna Orange - 1344x913 - Download HD Wallpaper -  WallpaperTip"/>
          <p:cNvSpPr>
            <a:spLocks noChangeAspect="1" noChangeArrowheads="1"/>
          </p:cNvSpPr>
          <p:nvPr/>
        </p:nvSpPr>
        <p:spPr bwMode="auto">
          <a:xfrm>
            <a:off x="410633" y="7939"/>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8" name="Picture 10" descr="C:\Users\1\Documents\design PPT\png-transparent-orange-abstraction-abstract-orange-shading-cdr-text-shad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6302"/>
            <a:ext cx="12192000" cy="924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28800" y="7938"/>
            <a:ext cx="8636000" cy="584775"/>
          </a:xfrm>
          <a:prstGeom prst="rect">
            <a:avLst/>
          </a:prstGeom>
          <a:noFill/>
        </p:spPr>
        <p:txBody>
          <a:bodyPr wrap="square" rtlCol="0">
            <a:spAutoFit/>
          </a:bodyPr>
          <a:lstStyle/>
          <a:p>
            <a:pPr algn="ctr"/>
            <a:r>
              <a:rPr lang="id-ID" sz="3200" dirty="0" smtClean="0">
                <a:latin typeface="Cooper Black" pitchFamily="18" charset="0"/>
              </a:rPr>
              <a:t>Fungsi Pegawai ASN</a:t>
            </a:r>
            <a:endParaRPr lang="en-US" sz="3200" dirty="0">
              <a:latin typeface="Cooper Black" pitchFamily="18" charset="0"/>
            </a:endParaRPr>
          </a:p>
        </p:txBody>
      </p:sp>
      <p:sp>
        <p:nvSpPr>
          <p:cNvPr id="5" name="AutoShape 12" descr="Hak-Hak Eksklusif Penulis yang Memiliki Hak Cipta Sebuah Buku | Ilmu  Pendidikan"/>
          <p:cNvSpPr>
            <a:spLocks noChangeAspect="1" noChangeArrowheads="1"/>
          </p:cNvSpPr>
          <p:nvPr/>
        </p:nvSpPr>
        <p:spPr bwMode="auto">
          <a:xfrm>
            <a:off x="613833" y="160339"/>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4583722" y="1451475"/>
            <a:ext cx="7865298" cy="584775"/>
          </a:xfrm>
          <a:prstGeom prst="rect">
            <a:avLst/>
          </a:prstGeom>
          <a:noFill/>
        </p:spPr>
        <p:txBody>
          <a:bodyPr wrap="square" rtlCol="0">
            <a:spAutoFit/>
          </a:bodyPr>
          <a:lstStyle/>
          <a:p>
            <a:pPr marL="262255" indent="-1270" algn="ctr">
              <a:buClr>
                <a:schemeClr val="tx1">
                  <a:lumMod val="85000"/>
                  <a:lumOff val="15000"/>
                </a:schemeClr>
              </a:buClr>
              <a:defRPr/>
            </a:pPr>
            <a:r>
              <a:rPr lang="id-ID" sz="3200" b="1" dirty="0" smtClean="0">
                <a:latin typeface="Arial" pitchFamily="34" charset="0"/>
                <a:cs typeface="Arial" pitchFamily="34" charset="0"/>
              </a:rPr>
              <a:t>Pegawai ASN Berfungsi Sebagai</a:t>
            </a:r>
          </a:p>
        </p:txBody>
      </p:sp>
      <p:pic>
        <p:nvPicPr>
          <p:cNvPr id="11" name="Picture 10">
            <a:extLst>
              <a:ext uri="{FF2B5EF4-FFF2-40B4-BE49-F238E27FC236}">
                <a16:creationId xmlns="" xmlns:a16="http://schemas.microsoft.com/office/drawing/2014/main" id="{D79D6649-F4F7-4BF5-9FA4-8999F0C88119}"/>
              </a:ext>
            </a:extLst>
          </p:cNvPr>
          <p:cNvPicPr>
            <a:picLocks noChangeAspect="1"/>
          </p:cNvPicPr>
          <p:nvPr/>
        </p:nvPicPr>
        <p:blipFill>
          <a:blip r:embed="rId4"/>
          <a:stretch>
            <a:fillRect/>
          </a:stretch>
        </p:blipFill>
        <p:spPr>
          <a:xfrm>
            <a:off x="0" y="2475732"/>
            <a:ext cx="3247292" cy="4382268"/>
          </a:xfrm>
          <a:prstGeom prst="rect">
            <a:avLst/>
          </a:prstGeom>
        </p:spPr>
      </p:pic>
      <p:sp>
        <p:nvSpPr>
          <p:cNvPr id="13" name="Rounded Rectangular Callout 12"/>
          <p:cNvSpPr/>
          <p:nvPr/>
        </p:nvSpPr>
        <p:spPr>
          <a:xfrm>
            <a:off x="708432" y="1236790"/>
            <a:ext cx="4262967" cy="824345"/>
          </a:xfrm>
          <a:prstGeom prst="wedgeRoundRectCallout">
            <a:avLst>
              <a:gd name="adj1" fmla="val -41951"/>
              <a:gd name="adj2" fmla="val 118046"/>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id-ID" b="1" dirty="0">
                <a:latin typeface="Arial Rounded MT Bold" pitchFamily="34" charset="0"/>
              </a:rPr>
              <a:t>Pasal </a:t>
            </a:r>
            <a:r>
              <a:rPr lang="id-ID" b="1" dirty="0" smtClean="0">
                <a:latin typeface="Arial Rounded MT Bold" pitchFamily="34" charset="0"/>
              </a:rPr>
              <a:t>10</a:t>
            </a:r>
            <a:endParaRPr lang="en-US" b="1" dirty="0">
              <a:latin typeface="Arial Rounded MT Bold" pitchFamily="34" charset="0"/>
            </a:endParaRPr>
          </a:p>
          <a:p>
            <a:pPr algn="ctr"/>
            <a:r>
              <a:rPr lang="id-ID" b="1" dirty="0">
                <a:latin typeface="Arial Rounded MT Bold" pitchFamily="34" charset="0"/>
              </a:rPr>
              <a:t>UU </a:t>
            </a:r>
            <a:r>
              <a:rPr lang="en-US" b="1" dirty="0">
                <a:latin typeface="Arial Rounded MT Bold" pitchFamily="34" charset="0"/>
              </a:rPr>
              <a:t> No.</a:t>
            </a:r>
            <a:r>
              <a:rPr lang="id-ID" b="1" dirty="0">
                <a:latin typeface="Arial Rounded MT Bold" pitchFamily="34" charset="0"/>
              </a:rPr>
              <a:t>5 Tahun 2014</a:t>
            </a:r>
            <a:r>
              <a:rPr lang="id-ID" dirty="0">
                <a:latin typeface="Arial Rounded MT Bold" pitchFamily="34" charset="0"/>
              </a:rPr>
              <a:t> </a:t>
            </a:r>
            <a:r>
              <a:rPr lang="en-US" dirty="0">
                <a:latin typeface="Arial Rounded MT Bold" pitchFamily="34" charset="0"/>
              </a:rPr>
              <a:t> t</a:t>
            </a:r>
            <a:r>
              <a:rPr lang="id-ID" dirty="0">
                <a:latin typeface="Arial Rounded MT Bold" pitchFamily="34" charset="0"/>
              </a:rPr>
              <a:t>entang ASN</a:t>
            </a:r>
            <a:endParaRPr lang="en-US" dirty="0">
              <a:latin typeface="Arial Rounded MT Bold" pitchFamily="34" charset="0"/>
            </a:endParaRPr>
          </a:p>
        </p:txBody>
      </p:sp>
      <p:graphicFrame>
        <p:nvGraphicFramePr>
          <p:cNvPr id="6" name="Diagram 5"/>
          <p:cNvGraphicFramePr/>
          <p:nvPr>
            <p:extLst>
              <p:ext uri="{D42A27DB-BD31-4B8C-83A1-F6EECF244321}">
                <p14:modId xmlns:p14="http://schemas.microsoft.com/office/powerpoint/2010/main" val="4157320955"/>
              </p:ext>
            </p:extLst>
          </p:nvPr>
        </p:nvGraphicFramePr>
        <p:xfrm>
          <a:off x="4806462" y="2250831"/>
          <a:ext cx="6775938" cy="39774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3837821470"/>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344534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rot="20898614">
            <a:off x="3429746" y="770967"/>
            <a:ext cx="8146048" cy="5234007"/>
          </a:xfrm>
          <a:prstGeom prst="rect">
            <a:avLst/>
          </a:prstGeom>
          <a:solidFill>
            <a:srgbClr val="FFFF00"/>
          </a:solidFill>
          <a:ln>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7" name="Rectangle 26"/>
          <p:cNvSpPr/>
          <p:nvPr/>
        </p:nvSpPr>
        <p:spPr>
          <a:xfrm>
            <a:off x="2227385" y="1266092"/>
            <a:ext cx="9355016" cy="464234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itchFamily="2" charset="2"/>
              <a:buChar char="q"/>
            </a:pPr>
            <a:r>
              <a:rPr lang="id-ID" sz="4400" dirty="0">
                <a:solidFill>
                  <a:schemeClr val="tx1"/>
                </a:solidFill>
                <a:latin typeface="Arial" pitchFamily="34" charset="0"/>
                <a:cs typeface="Arial" pitchFamily="34" charset="0"/>
              </a:rPr>
              <a:t>Penerapan Kode Etik</a:t>
            </a:r>
          </a:p>
          <a:p>
            <a:pPr marL="342900" indent="-342900">
              <a:buFont typeface="Wingdings" pitchFamily="2" charset="2"/>
              <a:buChar char="q"/>
            </a:pPr>
            <a:r>
              <a:rPr lang="id-ID" sz="4400" dirty="0">
                <a:solidFill>
                  <a:schemeClr val="tx1"/>
                </a:solidFill>
                <a:latin typeface="Arial" pitchFamily="34" charset="0"/>
                <a:cs typeface="Arial" pitchFamily="34" charset="0"/>
              </a:rPr>
              <a:t>Komitmen Pakta Integritas </a:t>
            </a:r>
          </a:p>
          <a:p>
            <a:pPr marL="342900" indent="-342900">
              <a:buFont typeface="Wingdings" pitchFamily="2" charset="2"/>
              <a:buChar char="q"/>
            </a:pPr>
            <a:r>
              <a:rPr lang="id-ID" sz="4400" dirty="0">
                <a:solidFill>
                  <a:schemeClr val="tx1"/>
                </a:solidFill>
                <a:latin typeface="Arial" pitchFamily="34" charset="0"/>
                <a:cs typeface="Arial" pitchFamily="34" charset="0"/>
              </a:rPr>
              <a:t>Penegakan Disiplin</a:t>
            </a:r>
          </a:p>
          <a:p>
            <a:pPr marL="342900" indent="-342900">
              <a:buFont typeface="Wingdings" pitchFamily="2" charset="2"/>
              <a:buChar char="q"/>
            </a:pPr>
            <a:r>
              <a:rPr lang="id-ID" sz="4400" dirty="0">
                <a:solidFill>
                  <a:schemeClr val="tx1"/>
                </a:solidFill>
                <a:latin typeface="Arial" pitchFamily="34" charset="0"/>
                <a:cs typeface="Arial" pitchFamily="34" charset="0"/>
              </a:rPr>
              <a:t>Fasilitasi Pengaduan Masyarakat</a:t>
            </a:r>
          </a:p>
          <a:p>
            <a:pPr marL="342900" indent="-342900">
              <a:buFont typeface="Wingdings" pitchFamily="2" charset="2"/>
              <a:buChar char="q"/>
            </a:pPr>
            <a:r>
              <a:rPr lang="id-ID" sz="4400" dirty="0">
                <a:solidFill>
                  <a:schemeClr val="tx1"/>
                </a:solidFill>
                <a:latin typeface="Arial" pitchFamily="34" charset="0"/>
                <a:cs typeface="Arial" pitchFamily="34" charset="0"/>
              </a:rPr>
              <a:t>Peningkatan kompetensi SDM</a:t>
            </a:r>
          </a:p>
        </p:txBody>
      </p:sp>
      <p:pic>
        <p:nvPicPr>
          <p:cNvPr id="38" name="Picture 14" descr="3D people Clipart | +1,566,198 clip arts"/>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395089"/>
            <a:ext cx="2130292" cy="5462912"/>
          </a:xfrm>
          <a:prstGeom prst="rect">
            <a:avLst/>
          </a:prstGeom>
          <a:noFill/>
          <a:extLst>
            <a:ext uri="{909E8E84-426E-40DD-AFC4-6F175D3DCCD1}">
              <a14:hiddenFill xmlns:a14="http://schemas.microsoft.com/office/drawing/2010/main">
                <a:solidFill>
                  <a:srgbClr val="FFFFFF"/>
                </a:solidFill>
              </a14:hiddenFill>
            </a:ext>
          </a:extLst>
        </p:spPr>
      </p:pic>
      <p:sp>
        <p:nvSpPr>
          <p:cNvPr id="2048" name="TextBox 2047"/>
          <p:cNvSpPr txBox="1"/>
          <p:nvPr/>
        </p:nvSpPr>
        <p:spPr>
          <a:xfrm>
            <a:off x="2130292" y="210402"/>
            <a:ext cx="9041800" cy="1077218"/>
          </a:xfrm>
          <a:prstGeom prst="rect">
            <a:avLst/>
          </a:prstGeom>
          <a:noFill/>
        </p:spPr>
        <p:txBody>
          <a:bodyPr wrap="square" rtlCol="0">
            <a:spAutoFit/>
          </a:bodyPr>
          <a:lstStyle/>
          <a:p>
            <a:r>
              <a:rPr lang="id-ID" sz="3200" b="1" dirty="0" smtClean="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rPr>
              <a:t>Beberapa Piranti membangun Integritas dan Profesionalitas ASN</a:t>
            </a:r>
            <a:endParaRPr lang="en-US" sz="3200" b="1" dirty="0">
              <a:ln>
                <a:solidFill>
                  <a:schemeClr val="tx1"/>
                </a:solidFill>
              </a:ln>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668328939"/>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6370825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Pentagon 1"/>
          <p:cNvSpPr/>
          <p:nvPr/>
        </p:nvSpPr>
        <p:spPr>
          <a:xfrm>
            <a:off x="0" y="1"/>
            <a:ext cx="12039600" cy="1113692"/>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400" b="1" dirty="0" smtClean="0">
                <a:solidFill>
                  <a:schemeClr val="tx1"/>
                </a:solidFill>
              </a:rPr>
              <a:t>Aktualisasi diri </a:t>
            </a:r>
            <a:r>
              <a:rPr lang="id-ID" sz="2400" b="1" dirty="0">
                <a:solidFill>
                  <a:schemeClr val="tx1"/>
                </a:solidFill>
              </a:rPr>
              <a:t>sebagai ASN yang berintegritas dan Profesional dalam </a:t>
            </a:r>
          </a:p>
          <a:p>
            <a:r>
              <a:rPr lang="id-ID" sz="2400" b="1" dirty="0" smtClean="0">
                <a:solidFill>
                  <a:schemeClr val="tx1"/>
                </a:solidFill>
              </a:rPr>
              <a:t>Meningkatkan pelayanan publik,  beberapa </a:t>
            </a:r>
            <a:r>
              <a:rPr lang="id-ID" sz="2400" b="1" dirty="0">
                <a:solidFill>
                  <a:schemeClr val="tx1"/>
                </a:solidFill>
              </a:rPr>
              <a:t>faktor berikut ini menjadi landasan </a:t>
            </a:r>
            <a:r>
              <a:rPr lang="id-ID" sz="2400" b="1" dirty="0" smtClean="0">
                <a:solidFill>
                  <a:schemeClr val="tx1"/>
                </a:solidFill>
              </a:rPr>
              <a:t>utama</a:t>
            </a:r>
            <a:r>
              <a:rPr lang="id-ID" sz="2400" b="1" dirty="0">
                <a:solidFill>
                  <a:schemeClr val="tx1"/>
                </a:solidFill>
              </a:rPr>
              <a:t> </a:t>
            </a:r>
            <a:r>
              <a:rPr lang="id-ID" sz="2400" b="1" dirty="0" smtClean="0">
                <a:solidFill>
                  <a:schemeClr val="tx1"/>
                </a:solidFill>
              </a:rPr>
              <a:t>:</a:t>
            </a:r>
            <a:endParaRPr lang="id-ID" sz="2400" b="1" dirty="0">
              <a:solidFill>
                <a:schemeClr val="tx1"/>
              </a:solidFill>
            </a:endParaRPr>
          </a:p>
          <a:p>
            <a:pPr algn="ctr"/>
            <a:endParaRPr lang="en-US" sz="2400" b="1" dirty="0">
              <a:solidFill>
                <a:schemeClr val="tx1"/>
              </a:solidFill>
            </a:endParaRPr>
          </a:p>
        </p:txBody>
      </p:sp>
      <p:sp>
        <p:nvSpPr>
          <p:cNvPr id="3" name="TextBox 2"/>
          <p:cNvSpPr txBox="1"/>
          <p:nvPr/>
        </p:nvSpPr>
        <p:spPr>
          <a:xfrm>
            <a:off x="363416" y="1281838"/>
            <a:ext cx="11500338" cy="5778505"/>
          </a:xfrm>
          <a:prstGeom prst="rect">
            <a:avLst/>
          </a:prstGeom>
          <a:noFill/>
        </p:spPr>
        <p:txBody>
          <a:bodyPr wrap="square" rtlCol="0">
            <a:spAutoFit/>
          </a:bodyPr>
          <a:lstStyle/>
          <a:p>
            <a:pPr marL="342900" indent="-342900" algn="just">
              <a:buFont typeface="+mj-lt"/>
              <a:buAutoNum type="arabicPeriod"/>
            </a:pPr>
            <a:r>
              <a:rPr lang="nb-NO" sz="2700" b="1" dirty="0"/>
              <a:t>Mengetahui nilai-nilai positif yang mendasar, seperti kejujuran </a:t>
            </a:r>
            <a:r>
              <a:rPr lang="nb-NO" sz="2700" b="1" dirty="0" smtClean="0"/>
              <a:t>dan</a:t>
            </a:r>
            <a:r>
              <a:rPr lang="id-ID" sz="2700" b="1" dirty="0" smtClean="0"/>
              <a:t> Keterbukaan.</a:t>
            </a:r>
          </a:p>
          <a:p>
            <a:pPr marL="342900" indent="-342900" algn="just">
              <a:buFont typeface="+mj-lt"/>
              <a:buAutoNum type="arabicPeriod"/>
            </a:pPr>
            <a:r>
              <a:rPr lang="id-ID" sz="2700" b="1" dirty="0"/>
              <a:t>Mengetahui etika organisasi dan nilai-nilai yang dijunjung oleh </a:t>
            </a:r>
            <a:r>
              <a:rPr lang="id-ID" sz="2700" b="1" dirty="0" smtClean="0"/>
              <a:t>organisasi.</a:t>
            </a:r>
          </a:p>
          <a:p>
            <a:pPr marL="342900" indent="-342900" algn="just">
              <a:buFont typeface="+mj-lt"/>
              <a:buAutoNum type="arabicPeriod"/>
            </a:pPr>
            <a:r>
              <a:rPr lang="id-ID" sz="2700" b="1" dirty="0" smtClean="0"/>
              <a:t>Bertindak </a:t>
            </a:r>
            <a:r>
              <a:rPr lang="id-ID" sz="2700" b="1" dirty="0"/>
              <a:t>konsisten dengan nilai kejujuran dan keterbukaan, sesuai </a:t>
            </a:r>
            <a:r>
              <a:rPr lang="id-ID" sz="2700" b="1" dirty="0" smtClean="0"/>
              <a:t>dengan tuntutan </a:t>
            </a:r>
            <a:r>
              <a:rPr lang="id-ID" sz="2700" b="1" dirty="0"/>
              <a:t>terhadap </a:t>
            </a:r>
            <a:r>
              <a:rPr lang="id-ID" sz="2700" b="1" dirty="0" smtClean="0"/>
              <a:t>posisinya/aturan/nilai/prinsip.</a:t>
            </a:r>
          </a:p>
          <a:p>
            <a:pPr marL="342900" indent="-342900" algn="just">
              <a:buFont typeface="+mj-lt"/>
              <a:buAutoNum type="arabicPeriod"/>
            </a:pPr>
            <a:r>
              <a:rPr lang="id-ID" sz="2700" b="1" dirty="0" smtClean="0"/>
              <a:t>Meski </a:t>
            </a:r>
            <a:r>
              <a:rPr lang="id-ID" sz="2700" b="1" dirty="0"/>
              <a:t>tidak mudah, berani mengakui kesalahan/ bersikap terbuka/ </a:t>
            </a:r>
            <a:r>
              <a:rPr lang="id-ID" sz="2700" b="1" dirty="0" smtClean="0"/>
              <a:t>mengubah perilaku </a:t>
            </a:r>
            <a:r>
              <a:rPr lang="id-ID" sz="2700" b="1" dirty="0"/>
              <a:t>sesuai dengan acuan tanggung </a:t>
            </a:r>
            <a:r>
              <a:rPr lang="id-ID" sz="2700" b="1" dirty="0" smtClean="0"/>
              <a:t>jawab.</a:t>
            </a:r>
          </a:p>
          <a:p>
            <a:pPr marL="342900" indent="-342900" algn="just">
              <a:buFont typeface="+mj-lt"/>
              <a:buAutoNum type="arabicPeriod"/>
            </a:pPr>
            <a:r>
              <a:rPr lang="id-ID" sz="2700" b="1" dirty="0" smtClean="0"/>
              <a:t>Bertindak </a:t>
            </a:r>
            <a:r>
              <a:rPr lang="id-ID" sz="2700" b="1" dirty="0"/>
              <a:t>sesuai dengan nilai-nilai prinsip sekalipun ada risiko / </a:t>
            </a:r>
            <a:r>
              <a:rPr lang="id-ID" sz="2700" b="1" dirty="0" smtClean="0"/>
              <a:t>konsekwensi yang </a:t>
            </a:r>
            <a:r>
              <a:rPr lang="id-ID" sz="2700" b="1" dirty="0"/>
              <a:t>harus ditanggung olehnya </a:t>
            </a:r>
            <a:r>
              <a:rPr lang="id-ID" sz="2700" b="1" dirty="0" smtClean="0"/>
              <a:t>pribadi.</a:t>
            </a:r>
          </a:p>
          <a:p>
            <a:pPr marL="342900" indent="-342900" algn="just">
              <a:buFont typeface="+mj-lt"/>
              <a:buAutoNum type="arabicPeriod"/>
            </a:pPr>
            <a:r>
              <a:rPr lang="id-ID" sz="2700" b="1" dirty="0" smtClean="0"/>
              <a:t>Menjadi </a:t>
            </a:r>
            <a:r>
              <a:rPr lang="id-ID" sz="2700" b="1" dirty="0"/>
              <a:t>teladan perilaku yang sesuai prinsip; menciptakan </a:t>
            </a:r>
            <a:r>
              <a:rPr lang="id-ID" sz="2700" b="1" dirty="0" smtClean="0"/>
              <a:t>suasana keterbukaan; </a:t>
            </a:r>
            <a:r>
              <a:rPr lang="id-ID" sz="2700" b="1" dirty="0"/>
              <a:t>menyatakan dukungan terhadap orang lain yang bertindak </a:t>
            </a:r>
            <a:r>
              <a:rPr lang="id-ID" sz="2700" b="1" dirty="0" smtClean="0"/>
              <a:t>jujur.</a:t>
            </a:r>
            <a:endParaRPr lang="id-ID" sz="2700" b="1" dirty="0"/>
          </a:p>
          <a:p>
            <a:pPr marL="342900" indent="-342900" algn="just">
              <a:buFont typeface="+mj-lt"/>
              <a:buAutoNum type="arabicPeriod"/>
            </a:pPr>
            <a:endParaRPr lang="id-ID" sz="1600" b="1" dirty="0" smtClean="0"/>
          </a:p>
          <a:p>
            <a:endParaRPr lang="id-ID" sz="1750" b="1" noProof="1">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72196244"/>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9016810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 Meeting &amp;amp; Pertemuan: Gif Gambar Animasi &amp;amp; Animasi Bergerak - 100% GRAT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3" y="3848100"/>
            <a:ext cx="7099300" cy="2619375"/>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a:xfrm>
            <a:off x="2336800" y="1086748"/>
            <a:ext cx="9503508" cy="2981160"/>
          </a:xfrm>
          <a:prstGeom prst="wedgeRoundRectCallout">
            <a:avLst>
              <a:gd name="adj1" fmla="val -43210"/>
              <a:gd name="adj2" fmla="val 57602"/>
              <a:gd name="adj3" fmla="val 16667"/>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400" b="1" dirty="0">
                <a:solidFill>
                  <a:schemeClr val="tx1"/>
                </a:solidFill>
              </a:rPr>
              <a:t>P</a:t>
            </a:r>
            <a:r>
              <a:rPr lang="id-ID" sz="2400" b="1" dirty="0" smtClean="0">
                <a:solidFill>
                  <a:schemeClr val="tx1"/>
                </a:solidFill>
              </a:rPr>
              <a:t>erlu </a:t>
            </a:r>
            <a:r>
              <a:rPr lang="id-ID" sz="2400" b="1" dirty="0">
                <a:solidFill>
                  <a:schemeClr val="tx1"/>
                </a:solidFill>
              </a:rPr>
              <a:t>dibangun Aparatur Sipil Negara yang memiliki integritas, profesional, netral dan bebas dari intervensi politik, bersih dari praktik korupsi, kolusi, dan nepotisme, serta mampu menyelenggarakan pelayanan publik bagi masyarakat dan mampu menjalankan peran sebagai unsur perekat persatuan dan kesatuan bangsa berdasarkan Pancasila dan Undang-Undang Dasar  Negara Republik  Indonesia Tahun </a:t>
            </a:r>
            <a:r>
              <a:rPr lang="id-ID" sz="2400" b="1" dirty="0" smtClean="0">
                <a:solidFill>
                  <a:schemeClr val="tx1"/>
                </a:solidFill>
              </a:rPr>
              <a:t>1945.</a:t>
            </a:r>
            <a:r>
              <a:rPr lang="id-ID" sz="2400" dirty="0" smtClean="0">
                <a:solidFill>
                  <a:schemeClr val="tx1"/>
                </a:solidFill>
              </a:rPr>
              <a:t> </a:t>
            </a:r>
            <a:endParaRPr lang="en-US" sz="2400" dirty="0">
              <a:solidFill>
                <a:schemeClr val="tx1"/>
              </a:solidFill>
            </a:endParaRPr>
          </a:p>
        </p:txBody>
      </p:sp>
      <p:sp>
        <p:nvSpPr>
          <p:cNvPr id="4" name="Rectangle 3"/>
          <p:cNvSpPr/>
          <p:nvPr/>
        </p:nvSpPr>
        <p:spPr>
          <a:xfrm>
            <a:off x="2336800" y="163418"/>
            <a:ext cx="77216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d-ID" sz="5400" b="1" spc="50" dirty="0" smtClean="0">
                <a:ln w="11430"/>
                <a:solidFill>
                  <a:schemeClr val="tx1">
                    <a:lumMod val="95000"/>
                    <a:lumOff val="5000"/>
                  </a:schemeClr>
                </a:solidFill>
                <a:effectLst>
                  <a:outerShdw blurRad="76200" dist="50800" dir="5400000" algn="tl" rotWithShape="0">
                    <a:srgbClr val="000000">
                      <a:alpha val="65000"/>
                    </a:srgbClr>
                  </a:outerShdw>
                </a:effectLst>
              </a:rPr>
              <a:t>KESIMPULAN</a:t>
            </a:r>
            <a:endParaRPr lang="en-US" sz="5400" b="1" spc="50" dirty="0">
              <a:ln w="11430"/>
              <a:solidFill>
                <a:schemeClr val="tx1">
                  <a:lumMod val="95000"/>
                  <a:lumOff val="5000"/>
                </a:schemeClr>
              </a:solidFill>
              <a:effectLst>
                <a:outerShdw blurRad="76200" dist="50800" dir="5400000" algn="tl" rotWithShape="0">
                  <a:srgbClr val="000000">
                    <a:alpha val="65000"/>
                  </a:srgbClr>
                </a:outerShdw>
              </a:effectLst>
            </a:endParaRPr>
          </a:p>
        </p:txBody>
      </p:sp>
      <p:sp>
        <p:nvSpPr>
          <p:cNvPr id="8" name="Title 1"/>
          <p:cNvSpPr txBox="1">
            <a:spLocks/>
          </p:cNvSpPr>
          <p:nvPr/>
        </p:nvSpPr>
        <p:spPr bwMode="auto">
          <a:xfrm>
            <a:off x="7350372" y="4685932"/>
            <a:ext cx="4724397" cy="943709"/>
          </a:xfrm>
          <a:prstGeom prst="rect">
            <a:avLst/>
          </a:prstGeom>
          <a:solidFill>
            <a:srgbClr val="FFFF00"/>
          </a:solidFill>
          <a:ln>
            <a:noFill/>
          </a:ln>
          <a:effectLst/>
        </p:spPr>
        <p:txBody>
          <a:bodyPr lIns="50800" tIns="50800" bIns="50800" anchor="ctr"/>
          <a:lstStyle>
            <a:lvl1pPr marL="39688"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39688" algn="ctr" rtl="0" eaLnBrk="0" fontAlgn="base" hangingPunct="0">
              <a:spcBef>
                <a:spcPct val="0"/>
              </a:spcBef>
              <a:spcAft>
                <a:spcPct val="0"/>
              </a:spcAft>
              <a:defRPr sz="4400">
                <a:solidFill>
                  <a:schemeClr val="tx1"/>
                </a:solidFill>
                <a:latin typeface="Calibri" charset="0"/>
                <a:ea typeface="Heiti SC Light" charset="0"/>
                <a:cs typeface="Heiti SC Light" charset="0"/>
                <a:sym typeface="Calibri" pitchFamily="34" charset="0"/>
              </a:defRPr>
            </a:lvl2pPr>
            <a:lvl3pPr marL="39688" algn="ctr" rtl="0" eaLnBrk="0" fontAlgn="base" hangingPunct="0">
              <a:spcBef>
                <a:spcPct val="0"/>
              </a:spcBef>
              <a:spcAft>
                <a:spcPct val="0"/>
              </a:spcAft>
              <a:defRPr sz="4400">
                <a:solidFill>
                  <a:schemeClr val="tx1"/>
                </a:solidFill>
                <a:latin typeface="Calibri" charset="0"/>
                <a:ea typeface="Heiti SC Light" charset="0"/>
                <a:cs typeface="Heiti SC Light" charset="0"/>
                <a:sym typeface="Calibri" pitchFamily="34" charset="0"/>
              </a:defRPr>
            </a:lvl3pPr>
            <a:lvl4pPr marL="39688" algn="ctr" rtl="0" eaLnBrk="0" fontAlgn="base" hangingPunct="0">
              <a:spcBef>
                <a:spcPct val="0"/>
              </a:spcBef>
              <a:spcAft>
                <a:spcPct val="0"/>
              </a:spcAft>
              <a:defRPr sz="4400">
                <a:solidFill>
                  <a:schemeClr val="tx1"/>
                </a:solidFill>
                <a:latin typeface="Calibri" charset="0"/>
                <a:ea typeface="Heiti SC Light" charset="0"/>
                <a:cs typeface="Heiti SC Light" charset="0"/>
                <a:sym typeface="Calibri" pitchFamily="34" charset="0"/>
              </a:defRPr>
            </a:lvl4pPr>
            <a:lvl5pPr marL="39688" algn="ctr" rtl="0" eaLnBrk="0" fontAlgn="base" hangingPunct="0">
              <a:spcBef>
                <a:spcPct val="0"/>
              </a:spcBef>
              <a:spcAft>
                <a:spcPct val="0"/>
              </a:spcAft>
              <a:defRPr sz="4400">
                <a:solidFill>
                  <a:schemeClr val="tx1"/>
                </a:solidFill>
                <a:latin typeface="Calibri" charset="0"/>
                <a:ea typeface="Heiti SC Light" charset="0"/>
                <a:cs typeface="Heiti SC Light" charset="0"/>
                <a:sym typeface="Calibri" pitchFamily="34" charset="0"/>
              </a:defRPr>
            </a:lvl5pPr>
            <a:lvl6pPr marL="496888" algn="ctr" rtl="0" fontAlgn="base">
              <a:spcBef>
                <a:spcPct val="0"/>
              </a:spcBef>
              <a:spcAft>
                <a:spcPct val="0"/>
              </a:spcAft>
              <a:defRPr sz="4400">
                <a:solidFill>
                  <a:schemeClr val="tx1"/>
                </a:solidFill>
                <a:latin typeface="Calibri" charset="0"/>
                <a:ea typeface="Heiti SC Light" charset="0"/>
                <a:cs typeface="Heiti SC Light" charset="0"/>
                <a:sym typeface="Calibri" charset="0"/>
              </a:defRPr>
            </a:lvl6pPr>
            <a:lvl7pPr marL="954088" algn="ctr" rtl="0" fontAlgn="base">
              <a:spcBef>
                <a:spcPct val="0"/>
              </a:spcBef>
              <a:spcAft>
                <a:spcPct val="0"/>
              </a:spcAft>
              <a:defRPr sz="4400">
                <a:solidFill>
                  <a:schemeClr val="tx1"/>
                </a:solidFill>
                <a:latin typeface="Calibri" charset="0"/>
                <a:ea typeface="Heiti SC Light" charset="0"/>
                <a:cs typeface="Heiti SC Light" charset="0"/>
                <a:sym typeface="Calibri" charset="0"/>
              </a:defRPr>
            </a:lvl7pPr>
            <a:lvl8pPr marL="1411288" algn="ctr" rtl="0" fontAlgn="base">
              <a:spcBef>
                <a:spcPct val="0"/>
              </a:spcBef>
              <a:spcAft>
                <a:spcPct val="0"/>
              </a:spcAft>
              <a:defRPr sz="4400">
                <a:solidFill>
                  <a:schemeClr val="tx1"/>
                </a:solidFill>
                <a:latin typeface="Calibri" charset="0"/>
                <a:ea typeface="Heiti SC Light" charset="0"/>
                <a:cs typeface="Heiti SC Light" charset="0"/>
                <a:sym typeface="Calibri" charset="0"/>
              </a:defRPr>
            </a:lvl8pPr>
            <a:lvl9pPr marL="1868488" algn="ctr" rtl="0" fontAlgn="base">
              <a:spcBef>
                <a:spcPct val="0"/>
              </a:spcBef>
              <a:spcAft>
                <a:spcPct val="0"/>
              </a:spcAft>
              <a:defRPr sz="4400">
                <a:solidFill>
                  <a:schemeClr val="tx1"/>
                </a:solidFill>
                <a:latin typeface="Calibri" charset="0"/>
                <a:ea typeface="Heiti SC Light" charset="0"/>
                <a:cs typeface="Heiti SC Light" charset="0"/>
                <a:sym typeface="Calibri" charset="0"/>
              </a:defRPr>
            </a:lvl9pPr>
          </a:lstStyle>
          <a:p>
            <a:pPr>
              <a:defRPr/>
            </a:pPr>
            <a:r>
              <a:rPr lang="id-ID" sz="3600" b="1" kern="0" dirty="0" smtClean="0">
                <a:solidFill>
                  <a:srgbClr val="FF0000"/>
                </a:solidFill>
                <a:latin typeface="Lucida Calligraphy" panose="03010101010101010101" pitchFamily="66" charset="0"/>
              </a:rPr>
              <a:t>TERIMA KASIH</a:t>
            </a:r>
            <a:endParaRPr lang="en-US" sz="3600" b="1" kern="0" dirty="0">
              <a:solidFill>
                <a:srgbClr val="FF0000"/>
              </a:solidFill>
              <a:latin typeface="Lucida Calligraphy" panose="03010101010101010101" pitchFamily="66"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125882979"/>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1206946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4000"/>
            <a:lum/>
            <a:extLst>
              <a:ext uri="{837473B0-CC2E-450A-ABE3-18F120FF3D39}">
                <a1611:picAttrSrcUrl xmlns:a1611="http://schemas.microsoft.com/office/drawing/2016/11/main" xmlns="" r:id="rId3"/>
              </a:ext>
            </a:extLst>
          </a:blip>
          <a:srcRect/>
          <a:stretch>
            <a:fillRect t="-17000" b="-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8831" y="1225171"/>
            <a:ext cx="9898966" cy="3006860"/>
          </a:xfrm>
          <a:blipFill dpi="0" rotWithShape="1">
            <a:blip r:embed="rId4">
              <a:alphaModFix amt="12000"/>
            </a:blip>
            <a:srcRect/>
            <a:tile tx="0" ty="0" sx="100000" sy="100000" flip="none" algn="tl"/>
          </a:blipFill>
        </p:spPr>
        <p:txBody>
          <a:bodyPr>
            <a:noAutofit/>
          </a:bodyPr>
          <a:lstStyle/>
          <a:p>
            <a:pPr marL="0" indent="0" algn="just">
              <a:buNone/>
            </a:pPr>
            <a:r>
              <a:rPr lang="en-US" sz="2800" b="1" dirty="0">
                <a:solidFill>
                  <a:schemeClr val="bg1"/>
                </a:solidFill>
                <a:latin typeface="Arial Narrow" pitchFamily="34" charset="0"/>
              </a:rPr>
              <a:t>B</a:t>
            </a:r>
            <a:r>
              <a:rPr lang="id-ID" sz="2800" b="1" dirty="0">
                <a:solidFill>
                  <a:schemeClr val="bg1"/>
                </a:solidFill>
                <a:latin typeface="Arial Narrow" pitchFamily="34" charset="0"/>
              </a:rPr>
              <a:t>ertindak konsisten sesuai dengan nilai-nilai dan kebijakan organisasi serta kode etik profesi, walaupun dalam keadaan yang sulit untuk melakukan ini. Dengan kata lain, </a:t>
            </a:r>
            <a:r>
              <a:rPr lang="id-ID" sz="3600" b="1" dirty="0">
                <a:solidFill>
                  <a:srgbClr val="FF0000"/>
                </a:solidFill>
                <a:latin typeface="Arial Narrow" pitchFamily="34" charset="0"/>
              </a:rPr>
              <a:t>“satunya kata dengan perbuatan”</a:t>
            </a:r>
            <a:r>
              <a:rPr lang="id-ID" sz="2800" b="1" dirty="0">
                <a:solidFill>
                  <a:schemeClr val="bg1"/>
                </a:solidFill>
                <a:latin typeface="Arial Narrow" pitchFamily="34" charset="0"/>
              </a:rPr>
              <a:t>. Mengkomunikasikan maksud, ide dan perasaan secara terbuka, jujur dan langsung sekalipun dalam negosiasi yang sulit dengan pihak lain.</a:t>
            </a:r>
          </a:p>
          <a:p>
            <a:pPr algn="just"/>
            <a:endParaRPr lang="id-ID" sz="2800" dirty="0">
              <a:latin typeface="Arial Narrow" pitchFamily="34" charset="0"/>
            </a:endParaRPr>
          </a:p>
        </p:txBody>
      </p:sp>
      <p:sp>
        <p:nvSpPr>
          <p:cNvPr id="4" name="Rectangle 3"/>
          <p:cNvSpPr/>
          <p:nvPr/>
        </p:nvSpPr>
        <p:spPr>
          <a:xfrm>
            <a:off x="3207434" y="445680"/>
            <a:ext cx="5500469" cy="648072"/>
          </a:xfrm>
          <a:prstGeom prst="rect">
            <a:avLst/>
          </a:prstGeom>
          <a:ln/>
        </p:spPr>
        <p:style>
          <a:lnRef idx="1">
            <a:schemeClr val="accent1"/>
          </a:lnRef>
          <a:fillRef idx="2">
            <a:schemeClr val="accent1"/>
          </a:fillRef>
          <a:effectRef idx="1">
            <a:schemeClr val="accent1"/>
          </a:effectRef>
          <a:fontRef idx="minor">
            <a:schemeClr val="dk1"/>
          </a:fontRef>
        </p:style>
        <p:txBody>
          <a:bodyPr lIns="90932" tIns="45468" rIns="90932" bIns="45468" rtlCol="0" anchor="ctr"/>
          <a:lstStyle/>
          <a:p>
            <a:pPr algn="ctr" defTabSz="909299"/>
            <a:r>
              <a:rPr lang="id-ID" sz="6000" b="1" dirty="0">
                <a:solidFill>
                  <a:prstClr val="black"/>
                </a:solidFill>
                <a:latin typeface="Calibri"/>
              </a:rPr>
              <a:t>INTEGRITAS</a:t>
            </a:r>
            <a:r>
              <a:rPr lang="en-US" sz="6000" b="1" dirty="0">
                <a:solidFill>
                  <a:prstClr val="black"/>
                </a:solidFill>
                <a:latin typeface="Calibri"/>
              </a:rPr>
              <a:t> ???</a:t>
            </a:r>
            <a:endParaRPr lang="id-ID" sz="6000" b="1" dirty="0">
              <a:solidFill>
                <a:prstClr val="black"/>
              </a:solidFill>
              <a:latin typeface="Calibri"/>
            </a:endParaRPr>
          </a:p>
        </p:txBody>
      </p:sp>
      <p:sp>
        <p:nvSpPr>
          <p:cNvPr id="5" name="Rectangle 4"/>
          <p:cNvSpPr/>
          <p:nvPr/>
        </p:nvSpPr>
        <p:spPr>
          <a:xfrm>
            <a:off x="3582573" y="4513588"/>
            <a:ext cx="6077242" cy="648072"/>
          </a:xfrm>
          <a:prstGeom prst="rect">
            <a:avLst/>
          </a:prstGeom>
          <a:ln/>
        </p:spPr>
        <p:style>
          <a:lnRef idx="1">
            <a:schemeClr val="accent1"/>
          </a:lnRef>
          <a:fillRef idx="2">
            <a:schemeClr val="accent1"/>
          </a:fillRef>
          <a:effectRef idx="1">
            <a:schemeClr val="accent1"/>
          </a:effectRef>
          <a:fontRef idx="minor">
            <a:schemeClr val="dk1"/>
          </a:fontRef>
        </p:style>
        <p:txBody>
          <a:bodyPr lIns="90932" tIns="45468" rIns="90932" bIns="45468" rtlCol="0" anchor="ctr"/>
          <a:lstStyle/>
          <a:p>
            <a:pPr algn="ctr" defTabSz="909299"/>
            <a:r>
              <a:rPr lang="id-ID" sz="4800" b="1" dirty="0" smtClean="0">
                <a:solidFill>
                  <a:prstClr val="black"/>
                </a:solidFill>
                <a:latin typeface="Calibri"/>
              </a:rPr>
              <a:t>PROFESIONALITAS</a:t>
            </a:r>
            <a:r>
              <a:rPr lang="en-US" sz="4800" b="1" dirty="0" smtClean="0">
                <a:solidFill>
                  <a:prstClr val="black"/>
                </a:solidFill>
                <a:latin typeface="Calibri"/>
              </a:rPr>
              <a:t> </a:t>
            </a:r>
            <a:r>
              <a:rPr lang="en-US" sz="4800" b="1" dirty="0">
                <a:solidFill>
                  <a:prstClr val="black"/>
                </a:solidFill>
                <a:latin typeface="Calibri"/>
              </a:rPr>
              <a:t>???</a:t>
            </a:r>
            <a:endParaRPr lang="id-ID" sz="4800" b="1" dirty="0">
              <a:solidFill>
                <a:prstClr val="black"/>
              </a:solidFill>
              <a:latin typeface="Calibri"/>
            </a:endParaRPr>
          </a:p>
        </p:txBody>
      </p:sp>
      <p:sp>
        <p:nvSpPr>
          <p:cNvPr id="6" name="Content Placeholder 2"/>
          <p:cNvSpPr txBox="1">
            <a:spLocks/>
          </p:cNvSpPr>
          <p:nvPr/>
        </p:nvSpPr>
        <p:spPr bwMode="auto">
          <a:xfrm>
            <a:off x="1535723" y="5263662"/>
            <a:ext cx="9753600" cy="1277816"/>
          </a:xfrm>
          <a:prstGeom prst="rect">
            <a:avLst/>
          </a:prstGeom>
          <a:blipFill dpi="0" rotWithShape="1">
            <a:blip r:embed="rId4">
              <a:alphaModFix amt="1200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d-ID" sz="2800" b="1" dirty="0">
                <a:solidFill>
                  <a:schemeClr val="bg1"/>
                </a:solidFill>
              </a:rPr>
              <a:t>M</a:t>
            </a:r>
            <a:r>
              <a:rPr lang="id-ID" sz="2800" b="1" dirty="0" smtClean="0">
                <a:solidFill>
                  <a:schemeClr val="bg1"/>
                </a:solidFill>
              </a:rPr>
              <a:t>empunyai </a:t>
            </a:r>
            <a:r>
              <a:rPr lang="id-ID" sz="2800" b="1" dirty="0">
                <a:solidFill>
                  <a:schemeClr val="bg1"/>
                </a:solidFill>
              </a:rPr>
              <a:t>kompetensi-kompetensi tertentu yang menjadi dasar </a:t>
            </a:r>
            <a:r>
              <a:rPr lang="id-ID" sz="2800" b="1" dirty="0" smtClean="0">
                <a:solidFill>
                  <a:schemeClr val="bg1"/>
                </a:solidFill>
              </a:rPr>
              <a:t>kinerjanya.</a:t>
            </a:r>
            <a:endParaRPr lang="id-ID" sz="2800" b="1" dirty="0">
              <a:solidFill>
                <a:schemeClr val="bg1"/>
              </a:solidFill>
              <a:latin typeface="Arial Narrow"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673152924"/>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bg1"/>
                          </a:solidFill>
                        </a:rPr>
                        <a:t>AKUNTABEL</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INTEGRITAS</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DISIPLIN</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INOVATIF</a:t>
                      </a:r>
                      <a:endParaRPr lang="id-ID" sz="1400" b="0" dirty="0">
                        <a:solidFill>
                          <a:schemeClr val="bg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32183136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3985554" y="296046"/>
            <a:ext cx="6119738" cy="646331"/>
          </a:xfrm>
          <a:prstGeom prst="rect">
            <a:avLst/>
          </a:prstGeom>
          <a:solidFill>
            <a:schemeClr val="accent5">
              <a:lumMod val="40000"/>
              <a:lumOff val="60000"/>
            </a:schemeClr>
          </a:solidFill>
        </p:spPr>
        <p:txBody>
          <a:bodyPr wrap="square">
            <a:spAutoFit/>
          </a:bodyPr>
          <a:lstStyle/>
          <a:p>
            <a:pPr algn="just"/>
            <a:r>
              <a:rPr lang="id-ID" dirty="0">
                <a:solidFill>
                  <a:prstClr val="black"/>
                </a:solidFill>
                <a:latin typeface="Calibri"/>
              </a:rPr>
              <a:t>Orang-orang yang memiliki integritas  mengatakan kebenaran, dan orang-orang itu memegang kata-kata mereka.  </a:t>
            </a:r>
          </a:p>
        </p:txBody>
      </p:sp>
      <p:sp>
        <p:nvSpPr>
          <p:cNvPr id="5" name="Rectangle 4"/>
          <p:cNvSpPr/>
          <p:nvPr/>
        </p:nvSpPr>
        <p:spPr>
          <a:xfrm>
            <a:off x="3985554" y="1336776"/>
            <a:ext cx="6119738" cy="646331"/>
          </a:xfrm>
          <a:prstGeom prst="rect">
            <a:avLst/>
          </a:prstGeom>
          <a:solidFill>
            <a:schemeClr val="accent5">
              <a:lumMod val="40000"/>
              <a:lumOff val="60000"/>
            </a:schemeClr>
          </a:solidFill>
        </p:spPr>
        <p:txBody>
          <a:bodyPr wrap="square">
            <a:spAutoFit/>
          </a:bodyPr>
          <a:lstStyle/>
          <a:p>
            <a:pPr algn="just"/>
            <a:r>
              <a:rPr lang="id-ID" dirty="0">
                <a:solidFill>
                  <a:prstClr val="black"/>
                </a:solidFill>
                <a:latin typeface="Calibri"/>
              </a:rPr>
              <a:t>Mereka bertanggung-jawab atas tindakan-tindakan mereka di masa lalu, mengakui  kesalahan mereka dan mengoreksinya. </a:t>
            </a:r>
          </a:p>
        </p:txBody>
      </p:sp>
      <p:sp>
        <p:nvSpPr>
          <p:cNvPr id="6" name="Rectangle 5"/>
          <p:cNvSpPr/>
          <p:nvPr/>
        </p:nvSpPr>
        <p:spPr>
          <a:xfrm>
            <a:off x="3966826" y="2229575"/>
            <a:ext cx="6138466" cy="1477328"/>
          </a:xfrm>
          <a:prstGeom prst="rect">
            <a:avLst/>
          </a:prstGeom>
          <a:solidFill>
            <a:schemeClr val="accent5">
              <a:lumMod val="40000"/>
              <a:lumOff val="60000"/>
            </a:schemeClr>
          </a:solidFill>
        </p:spPr>
        <p:txBody>
          <a:bodyPr wrap="square">
            <a:spAutoFit/>
          </a:bodyPr>
          <a:lstStyle/>
          <a:p>
            <a:pPr algn="just"/>
            <a:r>
              <a:rPr lang="id-ID" dirty="0">
                <a:solidFill>
                  <a:prstClr val="black"/>
                </a:solidFill>
                <a:latin typeface="Calibri"/>
              </a:rPr>
              <a:t>Mereka mengetahui hukum yang berlaku  dalam negara mereka, industri mereka dan perusahaan mereka – baik yang  tersurat maupun yang tersirat – dan mentaatinya. Mereka bermain untuk menang  secara benar (bersih), seturut peraturan yang berlaku. </a:t>
            </a:r>
          </a:p>
        </p:txBody>
      </p:sp>
      <p:sp>
        <p:nvSpPr>
          <p:cNvPr id="7" name="Rectangle 6"/>
          <p:cNvSpPr/>
          <p:nvPr/>
        </p:nvSpPr>
        <p:spPr>
          <a:xfrm>
            <a:off x="141516" y="2841168"/>
            <a:ext cx="3528392" cy="1846659"/>
          </a:xfrm>
          <a:prstGeom prst="rect">
            <a:avLst/>
          </a:prstGeom>
          <a:solidFill>
            <a:srgbClr val="FF6699"/>
          </a:solidFill>
        </p:spPr>
        <p:txBody>
          <a:bodyPr wrap="square">
            <a:spAutoFit/>
          </a:bodyPr>
          <a:lstStyle/>
          <a:p>
            <a:r>
              <a:rPr lang="id-ID" b="1" dirty="0">
                <a:solidFill>
                  <a:prstClr val="black"/>
                </a:solidFill>
                <a:latin typeface="Calibri"/>
              </a:rPr>
              <a:t>”</a:t>
            </a:r>
            <a:r>
              <a:rPr lang="id-ID" dirty="0">
                <a:solidFill>
                  <a:prstClr val="black"/>
                </a:solidFill>
                <a:latin typeface="Calibri"/>
              </a:rPr>
              <a:t>Berbagai survei dan studi  kasus telah mengidentifikasikan </a:t>
            </a:r>
            <a:r>
              <a:rPr lang="id-ID" sz="2400" b="1" dirty="0">
                <a:solidFill>
                  <a:prstClr val="black"/>
                </a:solidFill>
                <a:latin typeface="Calibri"/>
              </a:rPr>
              <a:t>integritas atau kejujuran </a:t>
            </a:r>
            <a:r>
              <a:rPr lang="id-ID" dirty="0">
                <a:solidFill>
                  <a:prstClr val="black"/>
                </a:solidFill>
                <a:latin typeface="Calibri"/>
              </a:rPr>
              <a:t>sebagai suatu  karakteristik pribadi yang paling dihasrati dalam diri seorang pemimpin.</a:t>
            </a:r>
          </a:p>
        </p:txBody>
      </p:sp>
      <p:cxnSp>
        <p:nvCxnSpPr>
          <p:cNvPr id="10" name="Straight Arrow Connector 9"/>
          <p:cNvCxnSpPr/>
          <p:nvPr/>
        </p:nvCxnSpPr>
        <p:spPr>
          <a:xfrm flipV="1">
            <a:off x="2210506" y="619211"/>
            <a:ext cx="1756320" cy="689656"/>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688576" y="1655860"/>
            <a:ext cx="1278250" cy="4082"/>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6" idx="1"/>
          </p:cNvCxnSpPr>
          <p:nvPr/>
        </p:nvCxnSpPr>
        <p:spPr>
          <a:xfrm>
            <a:off x="2327736" y="1659941"/>
            <a:ext cx="1639090" cy="130829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298190" y="1936941"/>
            <a:ext cx="158905" cy="904227"/>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225615" y="757711"/>
            <a:ext cx="2462961" cy="1569660"/>
          </a:xfrm>
          <a:prstGeom prst="rect">
            <a:avLst/>
          </a:prstGeom>
          <a:solidFill>
            <a:srgbClr val="00B0F0"/>
          </a:solidFill>
        </p:spPr>
        <p:txBody>
          <a:bodyPr wrap="square">
            <a:spAutoFit/>
          </a:bodyPr>
          <a:lstStyle/>
          <a:p>
            <a:r>
              <a:rPr lang="id-ID" sz="2400" b="1" dirty="0">
                <a:solidFill>
                  <a:prstClr val="black"/>
                </a:solidFill>
                <a:latin typeface="Calibri"/>
              </a:rPr>
              <a:t>Jack Welch, dalam bukunya yang berjudul “</a:t>
            </a:r>
            <a:r>
              <a:rPr lang="id-ID" sz="2400" b="1" i="1" dirty="0">
                <a:solidFill>
                  <a:prstClr val="black"/>
                </a:solidFill>
                <a:latin typeface="Calibri"/>
              </a:rPr>
              <a:t>Winning</a:t>
            </a:r>
            <a:r>
              <a:rPr lang="id-ID" sz="2400" b="1" dirty="0">
                <a:solidFill>
                  <a:prstClr val="black"/>
                </a:solidFill>
                <a:latin typeface="Calibri"/>
              </a:rPr>
              <a:t>”</a:t>
            </a:r>
            <a:endParaRPr lang="id-ID" sz="2400" dirty="0">
              <a:solidFill>
                <a:prstClr val="black"/>
              </a:solidFill>
              <a:latin typeface="Calibri"/>
            </a:endParaRPr>
          </a:p>
        </p:txBody>
      </p:sp>
      <p:sp>
        <p:nvSpPr>
          <p:cNvPr id="13" name="Rectangle 12"/>
          <p:cNvSpPr/>
          <p:nvPr/>
        </p:nvSpPr>
        <p:spPr>
          <a:xfrm>
            <a:off x="141516" y="5026750"/>
            <a:ext cx="5650523" cy="584775"/>
          </a:xfrm>
          <a:prstGeom prst="rect">
            <a:avLst/>
          </a:prstGeom>
        </p:spPr>
        <p:txBody>
          <a:bodyPr wrap="square">
            <a:spAutoFit/>
          </a:bodyPr>
          <a:lstStyle/>
          <a:p>
            <a:r>
              <a:rPr lang="id-ID" sz="3200" b="1" dirty="0">
                <a:solidFill>
                  <a:srgbClr val="0070C0"/>
                </a:solidFill>
              </a:rPr>
              <a:t>Integritas</a:t>
            </a:r>
            <a:r>
              <a:rPr lang="id-ID" sz="2800" b="1" dirty="0">
                <a:solidFill>
                  <a:srgbClr val="FF0000"/>
                </a:solidFill>
              </a:rPr>
              <a:t> </a:t>
            </a:r>
            <a:r>
              <a:rPr lang="id-ID" dirty="0"/>
              <a:t>adalah </a:t>
            </a:r>
            <a:r>
              <a:rPr lang="id-ID" sz="2800" b="1" dirty="0"/>
              <a:t>bertindak </a:t>
            </a:r>
            <a:r>
              <a:rPr lang="id-ID" sz="2800" b="1" dirty="0" smtClean="0"/>
              <a:t>konsisten</a:t>
            </a:r>
            <a:endParaRPr lang="id-ID" sz="2800" b="1" dirty="0"/>
          </a:p>
        </p:txBody>
      </p:sp>
      <p:sp>
        <p:nvSpPr>
          <p:cNvPr id="15" name="Rectangle 14"/>
          <p:cNvSpPr/>
          <p:nvPr/>
        </p:nvSpPr>
        <p:spPr>
          <a:xfrm>
            <a:off x="7538895" y="4780528"/>
            <a:ext cx="4309727" cy="1077218"/>
          </a:xfrm>
          <a:prstGeom prst="rect">
            <a:avLst/>
          </a:prstGeom>
          <a:solidFill>
            <a:srgbClr val="FFC000"/>
          </a:solidFill>
        </p:spPr>
        <p:txBody>
          <a:bodyPr wrap="square">
            <a:spAutoFit/>
          </a:bodyPr>
          <a:lstStyle/>
          <a:p>
            <a:r>
              <a:rPr lang="id-ID" sz="3200" dirty="0" smtClean="0"/>
              <a:t>Kebijakan,  Kode Etik, &amp; Peraturan</a:t>
            </a:r>
            <a:endParaRPr lang="id-ID" sz="3200" dirty="0"/>
          </a:p>
        </p:txBody>
      </p:sp>
      <p:sp>
        <p:nvSpPr>
          <p:cNvPr id="17" name="Right Arrow 16"/>
          <p:cNvSpPr/>
          <p:nvPr/>
        </p:nvSpPr>
        <p:spPr>
          <a:xfrm>
            <a:off x="5690950" y="4275021"/>
            <a:ext cx="1632328" cy="20882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5690950" y="5149860"/>
            <a:ext cx="1682865" cy="338554"/>
          </a:xfrm>
          <a:prstGeom prst="rect">
            <a:avLst/>
          </a:prstGeom>
        </p:spPr>
        <p:txBody>
          <a:bodyPr wrap="square">
            <a:spAutoFit/>
          </a:bodyPr>
          <a:lstStyle/>
          <a:p>
            <a:r>
              <a:rPr lang="id-ID" sz="1600" b="1" dirty="0" smtClean="0"/>
              <a:t>SESUAI DENGAN </a:t>
            </a:r>
            <a:endParaRPr lang="id-ID" sz="1600" b="1" dirty="0"/>
          </a:p>
        </p:txBody>
      </p:sp>
      <p:graphicFrame>
        <p:nvGraphicFramePr>
          <p:cNvPr id="24" name="Table 23"/>
          <p:cNvGraphicFramePr>
            <a:graphicFrameLocks noGrp="1"/>
          </p:cNvGraphicFramePr>
          <p:nvPr>
            <p:extLst>
              <p:ext uri="{D42A27DB-BD31-4B8C-83A1-F6EECF244321}">
                <p14:modId xmlns:p14="http://schemas.microsoft.com/office/powerpoint/2010/main" val="2394438549"/>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6971098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2" descr="https://icons.iconarchive.com/icons/tuziibanez/profesional-red/256/url-history-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5262" y="3402515"/>
            <a:ext cx="3942624" cy="3103242"/>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7" y="221534"/>
            <a:ext cx="9421870" cy="830997"/>
          </a:xfrm>
          <a:prstGeom prst="rect">
            <a:avLst/>
          </a:prstGeom>
          <a:noFill/>
        </p:spPr>
        <p:txBody>
          <a:bodyPr wrap="square" rtlCol="0">
            <a:spAutoFit/>
          </a:bodyPr>
          <a:lstStyle/>
          <a:p>
            <a:r>
              <a:rPr lang="id-ID" sz="2400" b="1" dirty="0">
                <a:latin typeface="Segoe UI" panose="020B0502040204020203" pitchFamily="34" charset="0"/>
                <a:ea typeface="Segoe UI" panose="020B0502040204020203" pitchFamily="34" charset="0"/>
                <a:cs typeface="Segoe UI" panose="020B0502040204020203" pitchFamily="34" charset="0"/>
              </a:rPr>
              <a:t>STANDAR PROFESIONALITAS ASN</a:t>
            </a:r>
          </a:p>
          <a:p>
            <a:r>
              <a:rPr lang="id-ID" sz="2400" b="1" dirty="0">
                <a:latin typeface="Segoe UI" panose="020B0502040204020203" pitchFamily="34" charset="0"/>
                <a:ea typeface="Segoe UI" panose="020B0502040204020203" pitchFamily="34" charset="0"/>
                <a:cs typeface="Segoe UI" panose="020B0502040204020203" pitchFamily="34" charset="0"/>
              </a:rPr>
              <a:t>4 DIMENSI</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0" y="4954136"/>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xmlns="" id="{8B587F10-0CE7-49CF-B40A-8959778FCE1E}"/>
              </a:ext>
            </a:extLst>
          </p:cNvPr>
          <p:cNvSpPr/>
          <p:nvPr/>
        </p:nvSpPr>
        <p:spPr>
          <a:xfrm>
            <a:off x="6475792" y="1556772"/>
            <a:ext cx="1574856" cy="369332"/>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ea typeface="Segoe UI" panose="020B0502040204020203" pitchFamily="34" charset="0"/>
                <a:cs typeface="Segoe UI" panose="020B0502040204020203" pitchFamily="34" charset="0"/>
              </a:rPr>
              <a:t>KUALIFIKASI</a:t>
            </a:r>
            <a:endParaRPr lang="en-US" dirty="0">
              <a:solidFill>
                <a:schemeClr val="tx1">
                  <a:lumMod val="85000"/>
                  <a:lumOff val="15000"/>
                </a:schemeClr>
              </a:solidFill>
            </a:endParaRPr>
          </a:p>
        </p:txBody>
      </p:sp>
      <p:sp>
        <p:nvSpPr>
          <p:cNvPr id="41" name="Oval 40">
            <a:extLst>
              <a:ext uri="{FF2B5EF4-FFF2-40B4-BE49-F238E27FC236}">
                <a16:creationId xmlns:a16="http://schemas.microsoft.com/office/drawing/2014/main" xmlns="" id="{5631C776-488B-476C-BF39-1CE2CD337C28}"/>
              </a:ext>
            </a:extLst>
          </p:cNvPr>
          <p:cNvSpPr/>
          <p:nvPr/>
        </p:nvSpPr>
        <p:spPr>
          <a:xfrm>
            <a:off x="6417569" y="1007573"/>
            <a:ext cx="1996102" cy="1772531"/>
          </a:xfrm>
          <a:prstGeom prst="ellipse">
            <a:avLst/>
          </a:prstGeom>
          <a:ln/>
          <a:scene3d>
            <a:camera prst="orthographicFront"/>
            <a:lightRig rig="threePt" dir="t"/>
          </a:scene3d>
          <a:sp3d>
            <a:bevelT prst="angle"/>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Rectangle 41">
            <a:extLst>
              <a:ext uri="{FF2B5EF4-FFF2-40B4-BE49-F238E27FC236}">
                <a16:creationId xmlns:a16="http://schemas.microsoft.com/office/drawing/2014/main" xmlns="" id="{8B587F10-0CE7-49CF-B40A-8959778FCE1E}"/>
              </a:ext>
            </a:extLst>
          </p:cNvPr>
          <p:cNvSpPr/>
          <p:nvPr/>
        </p:nvSpPr>
        <p:spPr>
          <a:xfrm>
            <a:off x="6628192" y="1709172"/>
            <a:ext cx="1574856" cy="369332"/>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ea typeface="Segoe UI" panose="020B0502040204020203" pitchFamily="34" charset="0"/>
                <a:cs typeface="Segoe UI" panose="020B0502040204020203" pitchFamily="34" charset="0"/>
              </a:rPr>
              <a:t>KUALIFIKASI</a:t>
            </a:r>
            <a:endParaRPr lang="en-US" dirty="0">
              <a:solidFill>
                <a:schemeClr val="tx1">
                  <a:lumMod val="85000"/>
                  <a:lumOff val="15000"/>
                </a:schemeClr>
              </a:solidFill>
            </a:endParaRPr>
          </a:p>
        </p:txBody>
      </p:sp>
      <p:sp>
        <p:nvSpPr>
          <p:cNvPr id="46" name="Oval 45">
            <a:extLst>
              <a:ext uri="{FF2B5EF4-FFF2-40B4-BE49-F238E27FC236}">
                <a16:creationId xmlns:a16="http://schemas.microsoft.com/office/drawing/2014/main" xmlns="" id="{5631C776-488B-476C-BF39-1CE2CD337C28}"/>
              </a:ext>
            </a:extLst>
          </p:cNvPr>
          <p:cNvSpPr/>
          <p:nvPr/>
        </p:nvSpPr>
        <p:spPr>
          <a:xfrm>
            <a:off x="9688710" y="961237"/>
            <a:ext cx="1996102" cy="1772531"/>
          </a:xfrm>
          <a:prstGeom prst="ellipse">
            <a:avLst/>
          </a:prstGeom>
          <a:ln/>
          <a:scene3d>
            <a:camera prst="orthographicFront"/>
            <a:lightRig rig="threePt" dir="t"/>
          </a:scene3d>
          <a:sp3d>
            <a:bevelT prst="angle"/>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Oval 46">
            <a:extLst>
              <a:ext uri="{FF2B5EF4-FFF2-40B4-BE49-F238E27FC236}">
                <a16:creationId xmlns:a16="http://schemas.microsoft.com/office/drawing/2014/main" xmlns="" id="{5631C776-488B-476C-BF39-1CE2CD337C28}"/>
              </a:ext>
            </a:extLst>
          </p:cNvPr>
          <p:cNvSpPr/>
          <p:nvPr/>
        </p:nvSpPr>
        <p:spPr>
          <a:xfrm>
            <a:off x="9733307" y="4127008"/>
            <a:ext cx="1996102" cy="1772531"/>
          </a:xfrm>
          <a:prstGeom prst="ellipse">
            <a:avLst/>
          </a:prstGeom>
          <a:ln/>
          <a:scene3d>
            <a:camera prst="orthographicFront"/>
            <a:lightRig rig="threePt" dir="t"/>
          </a:scene3d>
          <a:sp3d>
            <a:bevelT prst="angle"/>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Oval 47">
            <a:extLst>
              <a:ext uri="{FF2B5EF4-FFF2-40B4-BE49-F238E27FC236}">
                <a16:creationId xmlns:a16="http://schemas.microsoft.com/office/drawing/2014/main" xmlns="" id="{5631C776-488B-476C-BF39-1CE2CD337C28}"/>
              </a:ext>
            </a:extLst>
          </p:cNvPr>
          <p:cNvSpPr/>
          <p:nvPr/>
        </p:nvSpPr>
        <p:spPr>
          <a:xfrm>
            <a:off x="6437132" y="4127007"/>
            <a:ext cx="1996102" cy="1772531"/>
          </a:xfrm>
          <a:prstGeom prst="ellipse">
            <a:avLst/>
          </a:prstGeom>
          <a:ln/>
          <a:scene3d>
            <a:camera prst="orthographicFront"/>
            <a:lightRig rig="threePt" dir="t"/>
          </a:scene3d>
          <a:sp3d>
            <a:bevelT prst="angle"/>
          </a:sp3d>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Rectangle 39">
            <a:extLst>
              <a:ext uri="{FF2B5EF4-FFF2-40B4-BE49-F238E27FC236}">
                <a16:creationId xmlns:a16="http://schemas.microsoft.com/office/drawing/2014/main" xmlns="" id="{82446658-2194-4386-BBC5-17A2A13960C5}"/>
              </a:ext>
            </a:extLst>
          </p:cNvPr>
          <p:cNvSpPr/>
          <p:nvPr/>
        </p:nvSpPr>
        <p:spPr>
          <a:xfrm>
            <a:off x="9720710" y="1662836"/>
            <a:ext cx="1964102" cy="369332"/>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cs typeface="Segoe UI" panose="020B0502040204020203" pitchFamily="34" charset="0"/>
              </a:rPr>
              <a:t>KOMPETENSI</a:t>
            </a:r>
            <a:endParaRPr lang="en-US" dirty="0">
              <a:solidFill>
                <a:schemeClr val="tx1">
                  <a:lumMod val="85000"/>
                  <a:lumOff val="15000"/>
                </a:schemeClr>
              </a:solidFill>
            </a:endParaRPr>
          </a:p>
        </p:txBody>
      </p:sp>
      <p:sp>
        <p:nvSpPr>
          <p:cNvPr id="43" name="Rectangle 42">
            <a:extLst>
              <a:ext uri="{FF2B5EF4-FFF2-40B4-BE49-F238E27FC236}">
                <a16:creationId xmlns:a16="http://schemas.microsoft.com/office/drawing/2014/main" xmlns="" id="{8B587F10-0CE7-49CF-B40A-8959778FCE1E}"/>
              </a:ext>
            </a:extLst>
          </p:cNvPr>
          <p:cNvSpPr/>
          <p:nvPr/>
        </p:nvSpPr>
        <p:spPr>
          <a:xfrm>
            <a:off x="6658279" y="4856536"/>
            <a:ext cx="1574856" cy="369332"/>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ea typeface="Segoe UI" panose="020B0502040204020203" pitchFamily="34" charset="0"/>
                <a:cs typeface="Segoe UI" panose="020B0502040204020203" pitchFamily="34" charset="0"/>
              </a:rPr>
              <a:t>DISIPLIN</a:t>
            </a:r>
            <a:endParaRPr lang="en-US" dirty="0">
              <a:solidFill>
                <a:schemeClr val="tx1">
                  <a:lumMod val="85000"/>
                  <a:lumOff val="15000"/>
                </a:schemeClr>
              </a:solidFill>
            </a:endParaRPr>
          </a:p>
        </p:txBody>
      </p:sp>
      <p:sp>
        <p:nvSpPr>
          <p:cNvPr id="45" name="Rectangle 44">
            <a:extLst>
              <a:ext uri="{FF2B5EF4-FFF2-40B4-BE49-F238E27FC236}">
                <a16:creationId xmlns:a16="http://schemas.microsoft.com/office/drawing/2014/main" xmlns="" id="{8B587F10-0CE7-49CF-B40A-8959778FCE1E}"/>
              </a:ext>
            </a:extLst>
          </p:cNvPr>
          <p:cNvSpPr/>
          <p:nvPr/>
        </p:nvSpPr>
        <p:spPr>
          <a:xfrm>
            <a:off x="9943930" y="4866784"/>
            <a:ext cx="1574856" cy="369332"/>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ea typeface="Segoe UI" panose="020B0502040204020203" pitchFamily="34" charset="0"/>
                <a:cs typeface="Segoe UI" panose="020B0502040204020203" pitchFamily="34" charset="0"/>
              </a:rPr>
              <a:t>KINERJA</a:t>
            </a:r>
            <a:endParaRPr lang="en-US" dirty="0">
              <a:solidFill>
                <a:schemeClr val="tx1">
                  <a:lumMod val="85000"/>
                  <a:lumOff val="15000"/>
                </a:schemeClr>
              </a:solidFill>
            </a:endParaRPr>
          </a:p>
        </p:txBody>
      </p:sp>
      <p:sp>
        <p:nvSpPr>
          <p:cNvPr id="49" name="Plus 48"/>
          <p:cNvSpPr/>
          <p:nvPr/>
        </p:nvSpPr>
        <p:spPr>
          <a:xfrm>
            <a:off x="7114691" y="2157065"/>
            <a:ext cx="3814762" cy="2613025"/>
          </a:xfrm>
          <a:prstGeom prst="mathPlus">
            <a:avLst/>
          </a:prstGeom>
        </p:spPr>
        <p:style>
          <a:lnRef idx="1">
            <a:schemeClr val="accent5"/>
          </a:lnRef>
          <a:fillRef idx="2">
            <a:schemeClr val="accent5"/>
          </a:fillRef>
          <a:effectRef idx="1">
            <a:schemeClr val="accent5"/>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id-ID"/>
          </a:p>
        </p:txBody>
      </p:sp>
      <p:sp>
        <p:nvSpPr>
          <p:cNvPr id="50" name="Rectangle 49">
            <a:extLst>
              <a:ext uri="{FF2B5EF4-FFF2-40B4-BE49-F238E27FC236}">
                <a16:creationId xmlns:a16="http://schemas.microsoft.com/office/drawing/2014/main" xmlns="" id="{8B587F10-0CE7-49CF-B40A-8959778FCE1E}"/>
              </a:ext>
            </a:extLst>
          </p:cNvPr>
          <p:cNvSpPr/>
          <p:nvPr/>
        </p:nvSpPr>
        <p:spPr>
          <a:xfrm>
            <a:off x="7847224" y="3129230"/>
            <a:ext cx="2349695" cy="646331"/>
          </a:xfrm>
          <a:prstGeom prst="rect">
            <a:avLst/>
          </a:prstGeom>
        </p:spPr>
        <p:txBody>
          <a:bodyPr wrap="square">
            <a:spAutoFit/>
          </a:bodyPr>
          <a:lstStyle/>
          <a:p>
            <a:pPr algn="ctr"/>
            <a:r>
              <a:rPr lang="id-ID" b="1" dirty="0">
                <a:solidFill>
                  <a:schemeClr val="tx1">
                    <a:lumMod val="85000"/>
                    <a:lumOff val="15000"/>
                  </a:schemeClr>
                </a:solidFill>
                <a:latin typeface="Segoe UI" panose="020B0502040204020203" pitchFamily="34" charset="0"/>
                <a:cs typeface="Segoe UI" panose="020B0502040204020203" pitchFamily="34" charset="0"/>
              </a:rPr>
              <a:t>Standar Profesionalitas ASN</a:t>
            </a:r>
            <a:endParaRPr lang="en-US" dirty="0">
              <a:solidFill>
                <a:schemeClr val="tx1">
                  <a:lumMod val="85000"/>
                  <a:lumOff val="15000"/>
                </a:schemeClr>
              </a:solidFill>
            </a:endParaRPr>
          </a:p>
        </p:txBody>
      </p:sp>
      <p:cxnSp>
        <p:nvCxnSpPr>
          <p:cNvPr id="15" name="Straight Connector 14"/>
          <p:cNvCxnSpPr/>
          <p:nvPr/>
        </p:nvCxnSpPr>
        <p:spPr>
          <a:xfrm flipH="1">
            <a:off x="7259212" y="2954210"/>
            <a:ext cx="4008" cy="1026942"/>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2048" name="Straight Connector 2047"/>
          <p:cNvCxnSpPr/>
          <p:nvPr/>
        </p:nvCxnSpPr>
        <p:spPr>
          <a:xfrm>
            <a:off x="8595371" y="1847502"/>
            <a:ext cx="928467" cy="0"/>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55" name="Straight Connector 54"/>
          <p:cNvCxnSpPr/>
          <p:nvPr/>
        </p:nvCxnSpPr>
        <p:spPr>
          <a:xfrm flipH="1">
            <a:off x="10768398" y="2954210"/>
            <a:ext cx="4008" cy="1026942"/>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56" name="Straight Connector 55"/>
          <p:cNvCxnSpPr/>
          <p:nvPr/>
        </p:nvCxnSpPr>
        <p:spPr>
          <a:xfrm>
            <a:off x="8621161" y="5051450"/>
            <a:ext cx="928467" cy="0"/>
          </a:xfrm>
          <a:prstGeom prst="line">
            <a:avLst/>
          </a:prstGeom>
          <a:ln w="57150"/>
        </p:spPr>
        <p:style>
          <a:lnRef idx="3">
            <a:schemeClr val="accent1"/>
          </a:lnRef>
          <a:fillRef idx="0">
            <a:schemeClr val="accent1"/>
          </a:fillRef>
          <a:effectRef idx="2">
            <a:schemeClr val="accent1"/>
          </a:effectRef>
          <a:fontRef idx="minor">
            <a:schemeClr val="tx1"/>
          </a:fontRef>
        </p:style>
      </p:cxnSp>
      <p:sp>
        <p:nvSpPr>
          <p:cNvPr id="57" name="TextBox 125"/>
          <p:cNvSpPr txBox="1">
            <a:spLocks noChangeArrowheads="1"/>
          </p:cNvSpPr>
          <p:nvPr/>
        </p:nvSpPr>
        <p:spPr bwMode="auto">
          <a:xfrm>
            <a:off x="731567" y="1772991"/>
            <a:ext cx="5042730" cy="2431435"/>
          </a:xfrm>
          <a:prstGeom prst="rect">
            <a:avLst/>
          </a:prstGeom>
          <a:noFill/>
          <a:ln>
            <a:noFill/>
          </a:ln>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SimSun"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SimSun"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SimSun"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SimSun"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SimSun" pitchFamily="2" charset="-122"/>
                <a:cs typeface="+mn-cs"/>
              </a:defRPr>
            </a:lvl5pPr>
            <a:lvl6pPr marL="2286000" algn="l" defTabSz="914400" rtl="0" eaLnBrk="1" latinLnBrk="0" hangingPunct="1">
              <a:defRPr kern="1200">
                <a:solidFill>
                  <a:schemeClr val="tx1"/>
                </a:solidFill>
                <a:latin typeface="Arial" pitchFamily="34" charset="0"/>
                <a:ea typeface="SimSun" pitchFamily="2" charset="-122"/>
                <a:cs typeface="+mn-cs"/>
              </a:defRPr>
            </a:lvl6pPr>
            <a:lvl7pPr marL="2743200" algn="l" defTabSz="914400" rtl="0" eaLnBrk="1" latinLnBrk="0" hangingPunct="1">
              <a:defRPr kern="1200">
                <a:solidFill>
                  <a:schemeClr val="tx1"/>
                </a:solidFill>
                <a:latin typeface="Arial" pitchFamily="34" charset="0"/>
                <a:ea typeface="SimSun" pitchFamily="2" charset="-122"/>
                <a:cs typeface="+mn-cs"/>
              </a:defRPr>
            </a:lvl7pPr>
            <a:lvl8pPr marL="3200400" algn="l" defTabSz="914400" rtl="0" eaLnBrk="1" latinLnBrk="0" hangingPunct="1">
              <a:defRPr kern="1200">
                <a:solidFill>
                  <a:schemeClr val="tx1"/>
                </a:solidFill>
                <a:latin typeface="Arial" pitchFamily="34" charset="0"/>
                <a:ea typeface="SimSun" pitchFamily="2" charset="-122"/>
                <a:cs typeface="+mn-cs"/>
              </a:defRPr>
            </a:lvl8pPr>
            <a:lvl9pPr marL="3657600" algn="l" defTabSz="914400" rtl="0" eaLnBrk="1" latinLnBrk="0" hangingPunct="1">
              <a:defRPr kern="1200">
                <a:solidFill>
                  <a:schemeClr val="tx1"/>
                </a:solidFill>
                <a:latin typeface="Arial" pitchFamily="34" charset="0"/>
                <a:ea typeface="SimSun" pitchFamily="2" charset="-122"/>
                <a:cs typeface="+mn-cs"/>
              </a:defRPr>
            </a:lvl9pPr>
          </a:lstStyle>
          <a:p>
            <a:pPr marL="119063" indent="-119063" algn="just">
              <a:spcBef>
                <a:spcPct val="0"/>
              </a:spcBef>
              <a:buFont typeface="Wingdings" panose="05000000000000000000" pitchFamily="2" charset="2"/>
              <a:buChar char="§"/>
              <a:defRPr/>
            </a:pPr>
            <a:r>
              <a:rPr lang="en-US" sz="2000" b="1" dirty="0">
                <a:solidFill>
                  <a:schemeClr val="tx1"/>
                </a:solidFill>
                <a:latin typeface="Segoe UI Light" panose="020B0502040204020203" pitchFamily="34" charset="0"/>
                <a:ea typeface="SimSun" panose="02010600030101010101" pitchFamily="2" charset="-122"/>
              </a:rPr>
              <a:t> UU 5/2014 &amp;  PP 11/2017  </a:t>
            </a:r>
            <a:r>
              <a:rPr lang="en-US" sz="2000" b="1" dirty="0" err="1">
                <a:solidFill>
                  <a:schemeClr val="tx1"/>
                </a:solidFill>
                <a:latin typeface="Segoe UI Light" panose="020B0502040204020203" pitchFamily="34" charset="0"/>
                <a:ea typeface="SimSun" panose="02010600030101010101" pitchFamily="2" charset="-122"/>
              </a:rPr>
              <a:t>memberi</a:t>
            </a:r>
            <a:r>
              <a:rPr lang="en-US" sz="2000" b="1" dirty="0">
                <a:solidFill>
                  <a:schemeClr val="tx1"/>
                </a:solidFill>
                <a:latin typeface="Segoe UI Light" panose="020B0502040204020203" pitchFamily="34" charset="0"/>
                <a:ea typeface="SimSun" panose="02010600030101010101" pitchFamily="2" charset="-122"/>
              </a:rPr>
              <a:t> </a:t>
            </a:r>
            <a:r>
              <a:rPr lang="en-US" sz="2000" b="1" dirty="0" err="1" smtClean="0">
                <a:solidFill>
                  <a:schemeClr val="tx1"/>
                </a:solidFill>
                <a:latin typeface="Segoe UI Light" panose="020B0502040204020203" pitchFamily="34" charset="0"/>
                <a:ea typeface="SimSun" panose="02010600030101010101" pitchFamily="2" charset="-122"/>
              </a:rPr>
              <a:t>mandat</a:t>
            </a:r>
            <a:r>
              <a:rPr lang="en-US" sz="2000" b="1" dirty="0" smtClean="0">
                <a:solidFill>
                  <a:schemeClr val="tx1"/>
                </a:solidFill>
                <a:latin typeface="Segoe UI Light" panose="020B0502040204020203" pitchFamily="34" charset="0"/>
                <a:ea typeface="SimSun" panose="02010600030101010101" pitchFamily="2" charset="-122"/>
              </a:rPr>
              <a:t> </a:t>
            </a:r>
            <a:r>
              <a:rPr lang="en-US" sz="2000" b="1" dirty="0" err="1">
                <a:solidFill>
                  <a:schemeClr val="tx1"/>
                </a:solidFill>
                <a:latin typeface="Segoe UI Light" panose="020B0502040204020203" pitchFamily="34" charset="0"/>
                <a:ea typeface="SimSun" panose="02010600030101010101" pitchFamily="2" charset="-122"/>
              </a:rPr>
              <a:t>mewujudkan</a:t>
            </a:r>
            <a:r>
              <a:rPr lang="en-US" sz="2000" b="1" dirty="0">
                <a:solidFill>
                  <a:schemeClr val="tx1"/>
                </a:solidFill>
                <a:latin typeface="Segoe UI Light" panose="020B0502040204020203" pitchFamily="34" charset="0"/>
                <a:ea typeface="SimSun" panose="02010600030101010101" pitchFamily="2" charset="-122"/>
              </a:rPr>
              <a:t> ASN/PNS yang </a:t>
            </a:r>
            <a:r>
              <a:rPr lang="en-US" sz="2000" b="1" dirty="0" err="1">
                <a:solidFill>
                  <a:schemeClr val="tx1"/>
                </a:solidFill>
                <a:latin typeface="Segoe UI Light" panose="020B0502040204020203" pitchFamily="34" charset="0"/>
                <a:ea typeface="SimSun" panose="02010600030101010101" pitchFamily="2" charset="-122"/>
              </a:rPr>
              <a:t>Profesional</a:t>
            </a:r>
            <a:endParaRPr lang="en-US" sz="2000" b="1" dirty="0">
              <a:solidFill>
                <a:schemeClr val="tx1"/>
              </a:solidFill>
              <a:latin typeface="Segoe UI Light" panose="020B0502040204020203" pitchFamily="34" charset="0"/>
              <a:ea typeface="SimSun" panose="02010600030101010101" pitchFamily="2" charset="-122"/>
            </a:endParaRPr>
          </a:p>
          <a:p>
            <a:pPr marL="119063" indent="-119063" algn="just">
              <a:spcBef>
                <a:spcPct val="0"/>
              </a:spcBef>
              <a:buFont typeface="Wingdings" panose="05000000000000000000" pitchFamily="2" charset="2"/>
              <a:buChar char="§"/>
              <a:defRPr/>
            </a:pPr>
            <a:r>
              <a:rPr lang="en-AU" sz="2000" b="1" dirty="0" err="1">
                <a:solidFill>
                  <a:schemeClr val="tx1"/>
                </a:solidFill>
                <a:latin typeface="Segoe UI Light" panose="020B0502040204020203" pitchFamily="34" charset="0"/>
                <a:ea typeface="SimSun" panose="02010600030101010101" pitchFamily="2" charset="-122"/>
              </a:rPr>
              <a:t>Permenpan</a:t>
            </a:r>
            <a:r>
              <a:rPr lang="en-AU" sz="2000" b="1" dirty="0">
                <a:solidFill>
                  <a:schemeClr val="tx1"/>
                </a:solidFill>
                <a:latin typeface="Segoe UI Light" panose="020B0502040204020203" pitchFamily="34" charset="0"/>
                <a:ea typeface="SimSun" panose="02010600030101010101" pitchFamily="2" charset="-122"/>
              </a:rPr>
              <a:t> RB No. 38 </a:t>
            </a:r>
            <a:r>
              <a:rPr lang="en-AU" sz="2000" b="1" dirty="0" err="1">
                <a:solidFill>
                  <a:schemeClr val="tx1"/>
                </a:solidFill>
                <a:latin typeface="Segoe UI Light" panose="020B0502040204020203" pitchFamily="34" charset="0"/>
                <a:ea typeface="SimSun" panose="02010600030101010101" pitchFamily="2" charset="-122"/>
              </a:rPr>
              <a:t>Tahun</a:t>
            </a:r>
            <a:r>
              <a:rPr lang="en-AU" sz="2000" b="1" dirty="0">
                <a:solidFill>
                  <a:schemeClr val="tx1"/>
                </a:solidFill>
                <a:latin typeface="Segoe UI Light" panose="020B0502040204020203" pitchFamily="34" charset="0"/>
                <a:ea typeface="SimSun" panose="02010600030101010101" pitchFamily="2" charset="-122"/>
              </a:rPr>
              <a:t> 2018  </a:t>
            </a:r>
            <a:r>
              <a:rPr lang="en-AU" sz="2000" b="1" dirty="0" err="1">
                <a:solidFill>
                  <a:schemeClr val="tx1"/>
                </a:solidFill>
                <a:latin typeface="Segoe UI Light" panose="020B0502040204020203" pitchFamily="34" charset="0"/>
                <a:ea typeface="SimSun" panose="02010600030101010101" pitchFamily="2" charset="-122"/>
              </a:rPr>
              <a:t>Pengukuran</a:t>
            </a:r>
            <a:r>
              <a:rPr lang="en-AU" sz="2000" b="1" dirty="0">
                <a:solidFill>
                  <a:schemeClr val="tx1"/>
                </a:solidFill>
                <a:latin typeface="Segoe UI Light" panose="020B0502040204020203" pitchFamily="34" charset="0"/>
                <a:ea typeface="SimSun" panose="02010600030101010101" pitchFamily="2" charset="-122"/>
              </a:rPr>
              <a:t> IP ASN</a:t>
            </a:r>
          </a:p>
          <a:p>
            <a:pPr marL="119063" indent="-119063" algn="just">
              <a:spcBef>
                <a:spcPct val="0"/>
              </a:spcBef>
              <a:buFont typeface="Wingdings" panose="05000000000000000000" pitchFamily="2" charset="2"/>
              <a:buChar char="§"/>
              <a:defRPr/>
            </a:pPr>
            <a:r>
              <a:rPr lang="en-AU" sz="2000" b="1" dirty="0" err="1">
                <a:solidFill>
                  <a:schemeClr val="tx1"/>
                </a:solidFill>
                <a:latin typeface="Segoe UI Light" panose="020B0502040204020203" pitchFamily="34" charset="0"/>
                <a:ea typeface="SimSun" panose="02010600030101010101" pitchFamily="2" charset="-122"/>
              </a:rPr>
              <a:t>Peraturan</a:t>
            </a:r>
            <a:r>
              <a:rPr lang="en-AU" sz="2000" b="1" dirty="0">
                <a:solidFill>
                  <a:schemeClr val="tx1"/>
                </a:solidFill>
                <a:latin typeface="Segoe UI Light" panose="020B0502040204020203" pitchFamily="34" charset="0"/>
                <a:ea typeface="SimSun" panose="02010600030101010101" pitchFamily="2" charset="-122"/>
              </a:rPr>
              <a:t> BKN No. 8 </a:t>
            </a:r>
            <a:r>
              <a:rPr lang="en-AU" sz="2000" b="1" dirty="0" err="1">
                <a:solidFill>
                  <a:schemeClr val="tx1"/>
                </a:solidFill>
                <a:latin typeface="Segoe UI Light" panose="020B0502040204020203" pitchFamily="34" charset="0"/>
                <a:ea typeface="SimSun" panose="02010600030101010101" pitchFamily="2" charset="-122"/>
              </a:rPr>
              <a:t>Tahun</a:t>
            </a:r>
            <a:r>
              <a:rPr lang="en-AU" sz="2000" b="1" dirty="0">
                <a:solidFill>
                  <a:schemeClr val="tx1"/>
                </a:solidFill>
                <a:latin typeface="Segoe UI Light" panose="020B0502040204020203" pitchFamily="34" charset="0"/>
                <a:ea typeface="SimSun" panose="02010600030101010101" pitchFamily="2" charset="-122"/>
              </a:rPr>
              <a:t> 2019 </a:t>
            </a:r>
            <a:r>
              <a:rPr lang="en-AU" sz="2000" b="1" dirty="0" err="1">
                <a:solidFill>
                  <a:schemeClr val="tx1"/>
                </a:solidFill>
                <a:latin typeface="Segoe UI Light" panose="020B0502040204020203" pitchFamily="34" charset="0"/>
                <a:ea typeface="SimSun" panose="02010600030101010101" pitchFamily="2" charset="-122"/>
              </a:rPr>
              <a:t>Pedoman</a:t>
            </a:r>
            <a:r>
              <a:rPr lang="en-AU" sz="2000" b="1" dirty="0">
                <a:solidFill>
                  <a:schemeClr val="tx1"/>
                </a:solidFill>
                <a:latin typeface="Segoe UI Light" panose="020B0502040204020203" pitchFamily="34" charset="0"/>
                <a:ea typeface="SimSun" panose="02010600030101010101" pitchFamily="2" charset="-122"/>
              </a:rPr>
              <a:t> Tata Cara </a:t>
            </a:r>
            <a:r>
              <a:rPr lang="en-AU" sz="2000" b="1" dirty="0" err="1">
                <a:solidFill>
                  <a:schemeClr val="tx1"/>
                </a:solidFill>
                <a:latin typeface="Segoe UI Light" panose="020B0502040204020203" pitchFamily="34" charset="0"/>
                <a:ea typeface="SimSun" panose="02010600030101010101" pitchFamily="2" charset="-122"/>
              </a:rPr>
              <a:t>dan</a:t>
            </a:r>
            <a:r>
              <a:rPr lang="en-AU" sz="2000" b="1" dirty="0">
                <a:solidFill>
                  <a:schemeClr val="tx1"/>
                </a:solidFill>
                <a:latin typeface="Segoe UI Light" panose="020B0502040204020203" pitchFamily="34" charset="0"/>
                <a:ea typeface="SimSun" panose="02010600030101010101" pitchFamily="2" charset="-122"/>
              </a:rPr>
              <a:t> </a:t>
            </a:r>
            <a:r>
              <a:rPr lang="en-AU" sz="2000" b="1" dirty="0" err="1">
                <a:solidFill>
                  <a:schemeClr val="tx1"/>
                </a:solidFill>
                <a:latin typeface="Segoe UI Light" panose="020B0502040204020203" pitchFamily="34" charset="0"/>
                <a:ea typeface="SimSun" panose="02010600030101010101" pitchFamily="2" charset="-122"/>
              </a:rPr>
              <a:t>Pelaksanaan</a:t>
            </a:r>
            <a:r>
              <a:rPr lang="en-AU" sz="2000" b="1" dirty="0">
                <a:solidFill>
                  <a:schemeClr val="tx1"/>
                </a:solidFill>
                <a:latin typeface="Segoe UI Light" panose="020B0502040204020203" pitchFamily="34" charset="0"/>
                <a:ea typeface="SimSun" panose="02010600030101010101" pitchFamily="2" charset="-122"/>
              </a:rPr>
              <a:t> PIP ASN)</a:t>
            </a:r>
          </a:p>
          <a:p>
            <a:pPr algn="just">
              <a:spcBef>
                <a:spcPct val="0"/>
              </a:spcBef>
              <a:buFont typeface="Wingdings" panose="05000000000000000000" pitchFamily="2" charset="2"/>
              <a:buChar char="§"/>
              <a:defRPr/>
            </a:pPr>
            <a:endParaRPr lang="id-ID" sz="1200" b="1" dirty="0">
              <a:solidFill>
                <a:schemeClr val="tx1"/>
              </a:solidFill>
              <a:latin typeface="Segoe UI Light" panose="020B0502040204020203" pitchFamily="34" charset="0"/>
              <a:ea typeface="SimSun" panose="02010600030101010101" pitchFamily="2" charset="-122"/>
            </a:endParaRPr>
          </a:p>
        </p:txBody>
      </p:sp>
      <p:graphicFrame>
        <p:nvGraphicFramePr>
          <p:cNvPr id="26" name="Table 25"/>
          <p:cNvGraphicFramePr>
            <a:graphicFrameLocks noGrp="1"/>
          </p:cNvGraphicFramePr>
          <p:nvPr>
            <p:extLst>
              <p:ext uri="{D42A27DB-BD31-4B8C-83A1-F6EECF244321}">
                <p14:modId xmlns:p14="http://schemas.microsoft.com/office/powerpoint/2010/main" val="2697167043"/>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4134561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7" y="408877"/>
            <a:ext cx="9421870" cy="461665"/>
          </a:xfrm>
          <a:prstGeom prst="rect">
            <a:avLst/>
          </a:prstGeom>
          <a:noFill/>
        </p:spPr>
        <p:txBody>
          <a:bodyPr wrap="square" rtlCol="0">
            <a:spAutoFit/>
          </a:bodyPr>
          <a:lstStyle/>
          <a:p>
            <a:r>
              <a:rPr lang="id-ID" sz="2400" b="1" dirty="0">
                <a:latin typeface="Segoe UI" panose="020B0502040204020203" pitchFamily="34" charset="0"/>
                <a:ea typeface="Segoe UI" panose="020B0502040204020203" pitchFamily="34" charset="0"/>
                <a:cs typeface="Segoe UI" panose="020B0502040204020203" pitchFamily="34" charset="0"/>
              </a:rPr>
              <a:t>GRAND DESIGN REFORMASI BIROKRASI 2015-2025</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1" y="4995532"/>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3032145" y="1201431"/>
            <a:ext cx="8339240" cy="4704618"/>
            <a:chOff x="2567608" y="1124747"/>
            <a:chExt cx="7784646" cy="4479335"/>
          </a:xfrm>
        </p:grpSpPr>
        <p:sp>
          <p:nvSpPr>
            <p:cNvPr id="47" name="Oval 46"/>
            <p:cNvSpPr/>
            <p:nvPr/>
          </p:nvSpPr>
          <p:spPr>
            <a:xfrm>
              <a:off x="8506338" y="2431539"/>
              <a:ext cx="1324691" cy="1334873"/>
            </a:xfrm>
            <a:prstGeom prst="ellipse">
              <a:avLst/>
            </a:prstGeom>
            <a:solidFill>
              <a:schemeClr val="tx2">
                <a:lumMod val="7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dirty="0"/>
            </a:p>
          </p:txBody>
        </p:sp>
        <p:grpSp>
          <p:nvGrpSpPr>
            <p:cNvPr id="48" name="Group 47"/>
            <p:cNvGrpSpPr/>
            <p:nvPr/>
          </p:nvGrpSpPr>
          <p:grpSpPr>
            <a:xfrm>
              <a:off x="2580274" y="3901041"/>
              <a:ext cx="1152128" cy="1135715"/>
              <a:chOff x="1115616" y="1069149"/>
              <a:chExt cx="1152128" cy="1135715"/>
            </a:xfrm>
          </p:grpSpPr>
          <p:grpSp>
            <p:nvGrpSpPr>
              <p:cNvPr id="77" name="Group 76"/>
              <p:cNvGrpSpPr/>
              <p:nvPr/>
            </p:nvGrpSpPr>
            <p:grpSpPr>
              <a:xfrm>
                <a:off x="1115616" y="1069149"/>
                <a:ext cx="1152128" cy="1135715"/>
                <a:chOff x="4920617" y="1044634"/>
                <a:chExt cx="1975311" cy="1975101"/>
              </a:xfrm>
            </p:grpSpPr>
            <p:sp>
              <p:nvSpPr>
                <p:cNvPr id="79" name="Oval 78"/>
                <p:cNvSpPr/>
                <p:nvPr/>
              </p:nvSpPr>
              <p:spPr>
                <a:xfrm>
                  <a:off x="4920617" y="1044634"/>
                  <a:ext cx="1975311" cy="1975101"/>
                </a:xfrm>
                <a:prstGeom prst="ellipse">
                  <a:avLst/>
                </a:prstGeom>
                <a:solidFill>
                  <a:schemeClr val="accent1">
                    <a:lumMod val="20000"/>
                    <a:lumOff val="80000"/>
                    <a:alpha val="90000"/>
                  </a:schemeClr>
                </a:solidFill>
                <a:ln w="38100">
                  <a:solidFill>
                    <a:schemeClr val="tx2"/>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0" name="Oval 5"/>
                <p:cNvSpPr/>
                <p:nvPr/>
              </p:nvSpPr>
              <p:spPr>
                <a:xfrm>
                  <a:off x="5203001" y="1326845"/>
                  <a:ext cx="1410543" cy="14106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algn="ctr" defTabSz="2000250">
                    <a:lnSpc>
                      <a:spcPct val="90000"/>
                    </a:lnSpc>
                    <a:spcBef>
                      <a:spcPct val="0"/>
                    </a:spcBef>
                    <a:spcAft>
                      <a:spcPct val="35000"/>
                    </a:spcAft>
                  </a:pPr>
                  <a:endParaRPr lang="en-US" sz="4500"/>
                </a:p>
              </p:txBody>
            </p:sp>
          </p:grpSp>
          <p:sp>
            <p:nvSpPr>
              <p:cNvPr id="78" name="Rectangle 77"/>
              <p:cNvSpPr/>
              <p:nvPr/>
            </p:nvSpPr>
            <p:spPr>
              <a:xfrm>
                <a:off x="1155935" y="1408146"/>
                <a:ext cx="1059060" cy="553998"/>
              </a:xfrm>
              <a:prstGeom prst="rect">
                <a:avLst/>
              </a:prstGeom>
            </p:spPr>
            <p:txBody>
              <a:bodyPr wrap="square">
                <a:spAutoFit/>
              </a:bodyPr>
              <a:lstStyle/>
              <a:p>
                <a:pPr algn="ctr">
                  <a:lnSpc>
                    <a:spcPts val="1800"/>
                  </a:lnSpc>
                </a:pPr>
                <a:r>
                  <a:rPr lang="en-US" sz="2000" b="1" dirty="0"/>
                  <a:t>NAWA CITA</a:t>
                </a:r>
              </a:p>
            </p:txBody>
          </p:sp>
        </p:grpSp>
        <p:grpSp>
          <p:nvGrpSpPr>
            <p:cNvPr id="49" name="Group 48"/>
            <p:cNvGrpSpPr/>
            <p:nvPr/>
          </p:nvGrpSpPr>
          <p:grpSpPr>
            <a:xfrm>
              <a:off x="2601679" y="1124747"/>
              <a:ext cx="1152128" cy="1135715"/>
              <a:chOff x="1115616" y="1069149"/>
              <a:chExt cx="1152128" cy="1135715"/>
            </a:xfrm>
            <a:solidFill>
              <a:schemeClr val="accent2">
                <a:lumMod val="20000"/>
                <a:lumOff val="80000"/>
              </a:schemeClr>
            </a:solidFill>
          </p:grpSpPr>
          <p:sp>
            <p:nvSpPr>
              <p:cNvPr id="75" name="Oval 74"/>
              <p:cNvSpPr/>
              <p:nvPr/>
            </p:nvSpPr>
            <p:spPr>
              <a:xfrm>
                <a:off x="1115616" y="1069149"/>
                <a:ext cx="1152128" cy="1135715"/>
              </a:xfrm>
              <a:prstGeom prst="ellipse">
                <a:avLst/>
              </a:prstGeom>
              <a:solidFill>
                <a:schemeClr val="accent1">
                  <a:lumMod val="20000"/>
                  <a:lumOff val="80000"/>
                </a:schemeClr>
              </a:solidFill>
              <a:ln w="38100">
                <a:solidFill>
                  <a:schemeClr val="tx2"/>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6" name="Rectangle 75"/>
              <p:cNvSpPr/>
              <p:nvPr/>
            </p:nvSpPr>
            <p:spPr>
              <a:xfrm>
                <a:off x="1174816" y="1363289"/>
                <a:ext cx="1059060" cy="553998"/>
              </a:xfrm>
              <a:prstGeom prst="rect">
                <a:avLst/>
              </a:prstGeom>
              <a:noFill/>
              <a:ln>
                <a:noFill/>
              </a:ln>
            </p:spPr>
            <p:txBody>
              <a:bodyPr wrap="square">
                <a:spAutoFit/>
              </a:bodyPr>
              <a:lstStyle/>
              <a:p>
                <a:pPr algn="ctr">
                  <a:lnSpc>
                    <a:spcPts val="1800"/>
                  </a:lnSpc>
                </a:pPr>
                <a:r>
                  <a:rPr lang="en-US" sz="1050" dirty="0"/>
                  <a:t>UU 17/2007</a:t>
                </a:r>
              </a:p>
              <a:p>
                <a:pPr algn="ctr">
                  <a:lnSpc>
                    <a:spcPts val="1800"/>
                  </a:lnSpc>
                </a:pPr>
                <a:r>
                  <a:rPr lang="en-US" sz="2000" b="1" dirty="0"/>
                  <a:t>RPJP</a:t>
                </a:r>
                <a:endParaRPr lang="en-US" sz="1400" b="1" dirty="0"/>
              </a:p>
            </p:txBody>
          </p:sp>
        </p:grpSp>
        <p:sp>
          <p:nvSpPr>
            <p:cNvPr id="50" name="Bent Arrow 49"/>
            <p:cNvSpPr/>
            <p:nvPr/>
          </p:nvSpPr>
          <p:spPr>
            <a:xfrm rot="5400000">
              <a:off x="4017782" y="1353420"/>
              <a:ext cx="505708" cy="924042"/>
            </a:xfrm>
            <a:prstGeom prst="ben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1" name="Right Arrow 50"/>
            <p:cNvSpPr/>
            <p:nvPr/>
          </p:nvSpPr>
          <p:spPr>
            <a:xfrm>
              <a:off x="3808618" y="2978014"/>
              <a:ext cx="188719" cy="227592"/>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ght Arrow 51"/>
            <p:cNvSpPr/>
            <p:nvPr/>
          </p:nvSpPr>
          <p:spPr>
            <a:xfrm>
              <a:off x="6073018" y="2958169"/>
              <a:ext cx="188719" cy="227592"/>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ight Arrow 52"/>
            <p:cNvSpPr/>
            <p:nvPr/>
          </p:nvSpPr>
          <p:spPr>
            <a:xfrm>
              <a:off x="7869585" y="2985177"/>
              <a:ext cx="600805" cy="20058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4042971" y="2084418"/>
              <a:ext cx="1975311" cy="1975101"/>
              <a:chOff x="3046009" y="2493548"/>
              <a:chExt cx="1975311" cy="1975101"/>
            </a:xfrm>
          </p:grpSpPr>
          <p:grpSp>
            <p:nvGrpSpPr>
              <p:cNvPr id="71" name="Group 70"/>
              <p:cNvGrpSpPr/>
              <p:nvPr/>
            </p:nvGrpSpPr>
            <p:grpSpPr>
              <a:xfrm>
                <a:off x="3046009" y="2493548"/>
                <a:ext cx="1975311" cy="1975101"/>
                <a:chOff x="547106" y="1044634"/>
                <a:chExt cx="1975311" cy="1975101"/>
              </a:xfrm>
            </p:grpSpPr>
            <p:sp>
              <p:nvSpPr>
                <p:cNvPr id="73" name="Oval 72"/>
                <p:cNvSpPr/>
                <p:nvPr/>
              </p:nvSpPr>
              <p:spPr>
                <a:xfrm>
                  <a:off x="547106" y="1044634"/>
                  <a:ext cx="1975311" cy="1975101"/>
                </a:xfrm>
                <a:prstGeom prst="ellipse">
                  <a:avLst/>
                </a:prstGeom>
                <a:solidFill>
                  <a:schemeClr val="accent5">
                    <a:lumMod val="75000"/>
                    <a:alpha val="90000"/>
                  </a:schemeClr>
                </a:solidFill>
                <a:ln w="38100">
                  <a:solidFill>
                    <a:schemeClr val="tx2"/>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lang="en-US" sz="2000" b="1" dirty="0">
                    <a:solidFill>
                      <a:schemeClr val="bg1"/>
                    </a:solidFill>
                  </a:endParaRPr>
                </a:p>
              </p:txBody>
            </p:sp>
            <p:sp>
              <p:nvSpPr>
                <p:cNvPr id="74" name="Oval 5"/>
                <p:cNvSpPr/>
                <p:nvPr/>
              </p:nvSpPr>
              <p:spPr>
                <a:xfrm>
                  <a:off x="829490" y="1326845"/>
                  <a:ext cx="1410543" cy="14106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algn="ctr" defTabSz="2000250">
                    <a:lnSpc>
                      <a:spcPct val="90000"/>
                    </a:lnSpc>
                    <a:spcBef>
                      <a:spcPct val="0"/>
                    </a:spcBef>
                    <a:spcAft>
                      <a:spcPct val="35000"/>
                    </a:spcAft>
                  </a:pPr>
                  <a:endParaRPr lang="en-US" sz="4500"/>
                </a:p>
              </p:txBody>
            </p:sp>
          </p:grpSp>
          <p:sp>
            <p:nvSpPr>
              <p:cNvPr id="72" name="Rectangle 71"/>
              <p:cNvSpPr/>
              <p:nvPr/>
            </p:nvSpPr>
            <p:spPr>
              <a:xfrm>
                <a:off x="3066367" y="2945052"/>
                <a:ext cx="1912003" cy="1015663"/>
              </a:xfrm>
              <a:prstGeom prst="rect">
                <a:avLst/>
              </a:prstGeom>
            </p:spPr>
            <p:txBody>
              <a:bodyPr wrap="square">
                <a:spAutoFit/>
              </a:bodyPr>
              <a:lstStyle/>
              <a:p>
                <a:pPr algn="ctr"/>
                <a:r>
                  <a:rPr lang="en-US" sz="2000" b="1" dirty="0">
                    <a:solidFill>
                      <a:schemeClr val="bg1"/>
                    </a:solidFill>
                  </a:rPr>
                  <a:t>KEBIJAKAN REFORMASI BIROKRASI</a:t>
                </a:r>
              </a:p>
            </p:txBody>
          </p:sp>
        </p:grpSp>
        <p:grpSp>
          <p:nvGrpSpPr>
            <p:cNvPr id="55" name="Group 54"/>
            <p:cNvGrpSpPr/>
            <p:nvPr/>
          </p:nvGrpSpPr>
          <p:grpSpPr>
            <a:xfrm>
              <a:off x="6314347" y="2336730"/>
              <a:ext cx="1495355" cy="1495092"/>
              <a:chOff x="5317385" y="2745863"/>
              <a:chExt cx="1495355" cy="1495092"/>
            </a:xfrm>
          </p:grpSpPr>
          <p:grpSp>
            <p:nvGrpSpPr>
              <p:cNvPr id="67" name="Group 66"/>
              <p:cNvGrpSpPr/>
              <p:nvPr/>
            </p:nvGrpSpPr>
            <p:grpSpPr>
              <a:xfrm>
                <a:off x="5317385" y="2745863"/>
                <a:ext cx="1495355" cy="1495092"/>
                <a:chOff x="439669" y="1284594"/>
                <a:chExt cx="1495355" cy="1495092"/>
              </a:xfrm>
            </p:grpSpPr>
            <p:sp>
              <p:nvSpPr>
                <p:cNvPr id="69" name="Oval 68"/>
                <p:cNvSpPr/>
                <p:nvPr/>
              </p:nvSpPr>
              <p:spPr>
                <a:xfrm>
                  <a:off x="439669" y="1284594"/>
                  <a:ext cx="1495355" cy="1495092"/>
                </a:xfrm>
                <a:prstGeom prst="ellipse">
                  <a:avLst/>
                </a:prstGeom>
                <a:solidFill>
                  <a:schemeClr val="accent5">
                    <a:lumMod val="75000"/>
                    <a:alpha val="90000"/>
                  </a:schemeClr>
                </a:solidFill>
                <a:ln w="38100">
                  <a:solidFill>
                    <a:schemeClr val="tx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70" name="Oval 5"/>
                <p:cNvSpPr/>
                <p:nvPr/>
              </p:nvSpPr>
              <p:spPr>
                <a:xfrm>
                  <a:off x="653291" y="1498219"/>
                  <a:ext cx="1068110" cy="106784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3180" tIns="43180" rIns="43180" bIns="43180" numCol="1" spcCol="1270" anchor="ctr" anchorCtr="0">
                  <a:noAutofit/>
                </a:bodyPr>
                <a:lstStyle/>
                <a:p>
                  <a:pPr algn="ctr" defTabSz="1511300">
                    <a:lnSpc>
                      <a:spcPct val="90000"/>
                    </a:lnSpc>
                    <a:spcBef>
                      <a:spcPct val="0"/>
                    </a:spcBef>
                    <a:spcAft>
                      <a:spcPct val="35000"/>
                    </a:spcAft>
                  </a:pPr>
                  <a:endParaRPr lang="en-US" sz="3400"/>
                </a:p>
              </p:txBody>
            </p:sp>
          </p:grpSp>
          <p:sp>
            <p:nvSpPr>
              <p:cNvPr id="68" name="Rectangle 67"/>
              <p:cNvSpPr/>
              <p:nvPr/>
            </p:nvSpPr>
            <p:spPr>
              <a:xfrm>
                <a:off x="5459015" y="3108528"/>
                <a:ext cx="1228981" cy="784830"/>
              </a:xfrm>
              <a:prstGeom prst="rect">
                <a:avLst/>
              </a:prstGeom>
            </p:spPr>
            <p:txBody>
              <a:bodyPr wrap="square">
                <a:spAutoFit/>
              </a:bodyPr>
              <a:lstStyle/>
              <a:p>
                <a:pPr algn="ctr">
                  <a:lnSpc>
                    <a:spcPts val="1800"/>
                  </a:lnSpc>
                </a:pPr>
                <a:r>
                  <a:rPr lang="en-US" b="1" dirty="0">
                    <a:solidFill>
                      <a:schemeClr val="bg1"/>
                    </a:solidFill>
                  </a:rPr>
                  <a:t>STRATEGI DAN PROGRAM</a:t>
                </a:r>
              </a:p>
            </p:txBody>
          </p:sp>
        </p:grpSp>
        <p:sp>
          <p:nvSpPr>
            <p:cNvPr id="56" name="Rectangle 55"/>
            <p:cNvSpPr/>
            <p:nvPr/>
          </p:nvSpPr>
          <p:spPr>
            <a:xfrm>
              <a:off x="8542282" y="2777828"/>
              <a:ext cx="1252796" cy="707886"/>
            </a:xfrm>
            <a:prstGeom prst="rect">
              <a:avLst/>
            </a:prstGeom>
          </p:spPr>
          <p:txBody>
            <a:bodyPr wrap="square">
              <a:spAutoFit/>
            </a:bodyPr>
            <a:lstStyle/>
            <a:p>
              <a:pPr algn="ctr">
                <a:lnSpc>
                  <a:spcPts val="2400"/>
                </a:lnSpc>
              </a:pPr>
              <a:r>
                <a:rPr lang="en-US" sz="2400" b="1" dirty="0">
                  <a:solidFill>
                    <a:schemeClr val="bg1"/>
                  </a:solidFill>
                </a:rPr>
                <a:t>SMART ASN</a:t>
              </a:r>
            </a:p>
          </p:txBody>
        </p:sp>
        <p:grpSp>
          <p:nvGrpSpPr>
            <p:cNvPr id="57" name="Group 56"/>
            <p:cNvGrpSpPr/>
            <p:nvPr/>
          </p:nvGrpSpPr>
          <p:grpSpPr>
            <a:xfrm>
              <a:off x="2567608" y="2520850"/>
              <a:ext cx="1152128" cy="1135715"/>
              <a:chOff x="1115616" y="1069149"/>
              <a:chExt cx="1152128" cy="1135715"/>
            </a:xfrm>
            <a:solidFill>
              <a:schemeClr val="accent2">
                <a:lumMod val="20000"/>
                <a:lumOff val="80000"/>
              </a:schemeClr>
            </a:solidFill>
          </p:grpSpPr>
          <p:sp>
            <p:nvSpPr>
              <p:cNvPr id="65" name="Oval 64"/>
              <p:cNvSpPr/>
              <p:nvPr/>
            </p:nvSpPr>
            <p:spPr>
              <a:xfrm>
                <a:off x="1115616" y="1069149"/>
                <a:ext cx="1152128" cy="1135715"/>
              </a:xfrm>
              <a:prstGeom prst="ellipse">
                <a:avLst/>
              </a:prstGeom>
              <a:solidFill>
                <a:schemeClr val="accent1">
                  <a:lumMod val="20000"/>
                  <a:lumOff val="80000"/>
                </a:schemeClr>
              </a:solidFill>
              <a:ln w="38100">
                <a:solidFill>
                  <a:schemeClr val="tx2"/>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6" name="Rectangle 65"/>
              <p:cNvSpPr/>
              <p:nvPr/>
            </p:nvSpPr>
            <p:spPr>
              <a:xfrm>
                <a:off x="1174816" y="1363289"/>
                <a:ext cx="1059060" cy="553998"/>
              </a:xfrm>
              <a:prstGeom prst="rect">
                <a:avLst/>
              </a:prstGeom>
              <a:noFill/>
              <a:ln>
                <a:noFill/>
              </a:ln>
            </p:spPr>
            <p:txBody>
              <a:bodyPr wrap="square">
                <a:spAutoFit/>
              </a:bodyPr>
              <a:lstStyle/>
              <a:p>
                <a:pPr algn="ctr">
                  <a:lnSpc>
                    <a:spcPts val="1800"/>
                  </a:lnSpc>
                </a:pPr>
                <a:r>
                  <a:rPr lang="en-US" sz="1100" dirty="0"/>
                  <a:t>UU 5/2014</a:t>
                </a:r>
              </a:p>
              <a:p>
                <a:pPr algn="ctr">
                  <a:lnSpc>
                    <a:spcPts val="1800"/>
                  </a:lnSpc>
                </a:pPr>
                <a:r>
                  <a:rPr lang="en-US" sz="2000" b="1" dirty="0"/>
                  <a:t>ASN</a:t>
                </a:r>
                <a:endParaRPr lang="en-US" sz="1400" b="1" dirty="0"/>
              </a:p>
            </p:txBody>
          </p:sp>
        </p:grpSp>
        <p:sp>
          <p:nvSpPr>
            <p:cNvPr id="58" name="Bent Arrow 57"/>
            <p:cNvSpPr/>
            <p:nvPr/>
          </p:nvSpPr>
          <p:spPr>
            <a:xfrm rot="5400000" flipH="1">
              <a:off x="4012917" y="3851509"/>
              <a:ext cx="478700" cy="924042"/>
            </a:xfrm>
            <a:prstGeom prst="ben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Rectangle 58"/>
            <p:cNvSpPr/>
            <p:nvPr/>
          </p:nvSpPr>
          <p:spPr>
            <a:xfrm>
              <a:off x="7869585" y="3766409"/>
              <a:ext cx="2482669" cy="556773"/>
            </a:xfrm>
            <a:prstGeom prst="rect">
              <a:avLst/>
            </a:prstGeom>
          </p:spPr>
          <p:txBody>
            <a:bodyPr wrap="square">
              <a:spAutoFit/>
            </a:bodyPr>
            <a:lstStyle/>
            <a:p>
              <a:pPr algn="ctr">
                <a:defRPr/>
              </a:pPr>
              <a:r>
                <a:rPr lang="en-US" sz="1600" b="1" dirty="0">
                  <a:ea typeface="Tahoma" panose="020B0604030504040204" pitchFamily="34" charset="0"/>
                  <a:cs typeface="Tahoma" panose="020B0604030504040204" pitchFamily="34" charset="0"/>
                </a:rPr>
                <a:t>Birokrasi bersih, kompeten dan melayani</a:t>
              </a:r>
              <a:endParaRPr lang="id-ID" sz="1600" b="1" dirty="0"/>
            </a:p>
          </p:txBody>
        </p:sp>
        <p:cxnSp>
          <p:nvCxnSpPr>
            <p:cNvPr id="60" name="Straight Arrow Connector 59"/>
            <p:cNvCxnSpPr>
              <a:stCxn id="63" idx="4"/>
            </p:cNvCxnSpPr>
            <p:nvPr/>
          </p:nvCxnSpPr>
          <p:spPr>
            <a:xfrm flipV="1">
              <a:off x="5167102" y="4197971"/>
              <a:ext cx="1" cy="1250710"/>
            </a:xfrm>
            <a:prstGeom prst="straightConnector1">
              <a:avLst/>
            </a:prstGeom>
            <a:ln w="5715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5072521" y="4701130"/>
              <a:ext cx="189156" cy="224162"/>
            </a:xfrm>
            <a:prstGeom prst="ellipse">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5310076" y="4591089"/>
              <a:ext cx="4572000" cy="461665"/>
            </a:xfrm>
            <a:prstGeom prst="rect">
              <a:avLst/>
            </a:prstGeom>
          </p:spPr>
          <p:txBody>
            <a:bodyPr>
              <a:spAutoFit/>
            </a:bodyPr>
            <a:lstStyle/>
            <a:p>
              <a:pPr indent="-285750"/>
              <a:r>
                <a:rPr lang="en-US" sz="1200" dirty="0" err="1"/>
                <a:t>PermenPAN</a:t>
              </a:r>
              <a:r>
                <a:rPr lang="en-US" sz="1200" dirty="0"/>
                <a:t> 11/2015 ROADMAP RB 2015-2019</a:t>
              </a:r>
            </a:p>
            <a:p>
              <a:pPr indent="-285750"/>
              <a:r>
                <a:rPr lang="en-US" sz="1200" dirty="0"/>
                <a:t>(Operasionalisasi Grand Design Reformasi Birokrasi )</a:t>
              </a:r>
            </a:p>
          </p:txBody>
        </p:sp>
        <p:sp>
          <p:nvSpPr>
            <p:cNvPr id="63" name="Oval 62"/>
            <p:cNvSpPr/>
            <p:nvPr/>
          </p:nvSpPr>
          <p:spPr>
            <a:xfrm>
              <a:off x="5072521" y="5224519"/>
              <a:ext cx="189156" cy="224162"/>
            </a:xfrm>
            <a:prstGeom prst="ellipse">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5310076" y="5160371"/>
              <a:ext cx="4572000" cy="443711"/>
            </a:xfrm>
            <a:prstGeom prst="rect">
              <a:avLst/>
            </a:prstGeom>
          </p:spPr>
          <p:txBody>
            <a:bodyPr>
              <a:spAutoFit/>
            </a:bodyPr>
            <a:lstStyle/>
            <a:p>
              <a:pPr indent="-285750">
                <a:lnSpc>
                  <a:spcPts val="1300"/>
                </a:lnSpc>
              </a:pPr>
              <a:r>
                <a:rPr lang="en-US" sz="1200" dirty="0" err="1"/>
                <a:t>Perpres</a:t>
              </a:r>
              <a:r>
                <a:rPr lang="en-US" sz="1200" dirty="0"/>
                <a:t> 81/2010 GRAND DESIGN RB 2010-2025</a:t>
              </a:r>
            </a:p>
            <a:p>
              <a:pPr indent="-285750"/>
              <a:r>
                <a:rPr lang="en-US" sz="1200" dirty="0"/>
                <a:t>(</a:t>
              </a:r>
              <a:r>
                <a:rPr lang="en-US" sz="1200" dirty="0" err="1"/>
                <a:t>Rancangan</a:t>
              </a:r>
              <a:r>
                <a:rPr lang="en-US" sz="1200" dirty="0"/>
                <a:t> </a:t>
              </a:r>
              <a:r>
                <a:rPr lang="en-US" sz="1200" dirty="0" err="1"/>
                <a:t>Induk</a:t>
              </a:r>
              <a:r>
                <a:rPr lang="en-US" sz="1200" dirty="0"/>
                <a:t> </a:t>
              </a:r>
              <a:r>
                <a:rPr lang="en-US" sz="1200" dirty="0" err="1"/>
                <a:t>Pelaksanaan</a:t>
              </a:r>
              <a:r>
                <a:rPr lang="en-US" sz="1200" dirty="0"/>
                <a:t> </a:t>
              </a:r>
              <a:r>
                <a:rPr lang="en-US" sz="1200" dirty="0" err="1"/>
                <a:t>Reformasi</a:t>
              </a:r>
              <a:r>
                <a:rPr lang="en-US" sz="1200" dirty="0"/>
                <a:t> </a:t>
              </a:r>
              <a:r>
                <a:rPr lang="en-US" sz="1200" dirty="0" err="1"/>
                <a:t>Birokrasi</a:t>
              </a:r>
              <a:r>
                <a:rPr lang="en-US" sz="1200" dirty="0"/>
                <a:t> Nasional)</a:t>
              </a:r>
            </a:p>
          </p:txBody>
        </p:sp>
      </p:grpSp>
      <p:graphicFrame>
        <p:nvGraphicFramePr>
          <p:cNvPr id="44" name="Table 43"/>
          <p:cNvGraphicFramePr>
            <a:graphicFrameLocks noGrp="1"/>
          </p:cNvGraphicFramePr>
          <p:nvPr>
            <p:extLst>
              <p:ext uri="{D42A27DB-BD31-4B8C-83A1-F6EECF244321}">
                <p14:modId xmlns:p14="http://schemas.microsoft.com/office/powerpoint/2010/main" val="396544469"/>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419916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7" y="13092"/>
            <a:ext cx="4357295" cy="461665"/>
          </a:xfrm>
          <a:prstGeom prst="rect">
            <a:avLst/>
          </a:prstGeom>
          <a:noFill/>
        </p:spPr>
        <p:txBody>
          <a:bodyPr wrap="square" rtlCol="0">
            <a:spAutoFit/>
          </a:bodyPr>
          <a:lstStyle/>
          <a:p>
            <a:r>
              <a:rPr lang="id-ID" sz="2400" b="1" dirty="0">
                <a:latin typeface="Segoe UI" panose="020B0502040204020203" pitchFamily="34" charset="0"/>
                <a:ea typeface="Segoe UI" panose="020B0502040204020203" pitchFamily="34" charset="0"/>
                <a:cs typeface="Segoe UI" panose="020B0502040204020203" pitchFamily="34" charset="0"/>
              </a:rPr>
              <a:t>ROADMAP ASN 2015-2019</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13647" y="4995532"/>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9592504" y="575922"/>
            <a:ext cx="8497" cy="5651045"/>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771928" y="575922"/>
            <a:ext cx="0" cy="5497156"/>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305258" y="560093"/>
            <a:ext cx="0" cy="5512985"/>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7039843" y="575922"/>
            <a:ext cx="28725" cy="5497156"/>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381816" y="575922"/>
            <a:ext cx="0" cy="5670412"/>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1" name="Right Arrow 130"/>
          <p:cNvSpPr/>
          <p:nvPr/>
        </p:nvSpPr>
        <p:spPr>
          <a:xfrm>
            <a:off x="2620915" y="560093"/>
            <a:ext cx="1750331"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r>
              <a:rPr lang="en-US" sz="2000" b="1" dirty="0" err="1">
                <a:solidFill>
                  <a:schemeClr val="tx1"/>
                </a:solidFill>
              </a:rPr>
              <a:t>Hingga</a:t>
            </a:r>
            <a:r>
              <a:rPr lang="en-US" sz="2000" b="1" dirty="0">
                <a:solidFill>
                  <a:schemeClr val="tx1"/>
                </a:solidFill>
              </a:rPr>
              <a:t> 2014</a:t>
            </a:r>
          </a:p>
        </p:txBody>
      </p:sp>
      <p:sp>
        <p:nvSpPr>
          <p:cNvPr id="132" name="Right Arrow 131"/>
          <p:cNvSpPr/>
          <p:nvPr/>
        </p:nvSpPr>
        <p:spPr>
          <a:xfrm>
            <a:off x="4446850" y="567466"/>
            <a:ext cx="1325078"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2015</a:t>
            </a:r>
          </a:p>
        </p:txBody>
      </p:sp>
      <p:sp>
        <p:nvSpPr>
          <p:cNvPr id="133" name="Right Arrow 132"/>
          <p:cNvSpPr/>
          <p:nvPr/>
        </p:nvSpPr>
        <p:spPr>
          <a:xfrm>
            <a:off x="5803153" y="560093"/>
            <a:ext cx="1236690"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2016</a:t>
            </a:r>
          </a:p>
        </p:txBody>
      </p:sp>
      <p:sp>
        <p:nvSpPr>
          <p:cNvPr id="134" name="Right Arrow 133"/>
          <p:cNvSpPr/>
          <p:nvPr/>
        </p:nvSpPr>
        <p:spPr>
          <a:xfrm>
            <a:off x="7068568" y="560093"/>
            <a:ext cx="1236690"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2017</a:t>
            </a:r>
          </a:p>
        </p:txBody>
      </p:sp>
      <p:sp>
        <p:nvSpPr>
          <p:cNvPr id="135" name="Right Arrow 134"/>
          <p:cNvSpPr/>
          <p:nvPr/>
        </p:nvSpPr>
        <p:spPr>
          <a:xfrm>
            <a:off x="8355814" y="560093"/>
            <a:ext cx="1236690"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2018</a:t>
            </a:r>
          </a:p>
        </p:txBody>
      </p:sp>
      <p:sp>
        <p:nvSpPr>
          <p:cNvPr id="136" name="Right Arrow 135"/>
          <p:cNvSpPr/>
          <p:nvPr/>
        </p:nvSpPr>
        <p:spPr>
          <a:xfrm>
            <a:off x="9622817" y="575922"/>
            <a:ext cx="1236690" cy="609600"/>
          </a:xfrm>
          <a:prstGeom prst="rightArrow">
            <a:avLst>
              <a:gd name="adj1" fmla="val 100000"/>
              <a:gd name="adj2" fmla="val 50000"/>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2019</a:t>
            </a:r>
          </a:p>
        </p:txBody>
      </p:sp>
      <p:sp>
        <p:nvSpPr>
          <p:cNvPr id="137" name="TextBox 136"/>
          <p:cNvSpPr txBox="1"/>
          <p:nvPr/>
        </p:nvSpPr>
        <p:spPr>
          <a:xfrm>
            <a:off x="4464457" y="1241204"/>
            <a:ext cx="1235835" cy="307777"/>
          </a:xfrm>
          <a:prstGeom prst="rect">
            <a:avLst/>
          </a:prstGeom>
          <a:solidFill>
            <a:schemeClr val="accent5"/>
          </a:solidFill>
        </p:spPr>
        <p:txBody>
          <a:bodyPr wrap="square" rtlCol="0">
            <a:spAutoFit/>
          </a:bodyPr>
          <a:lstStyle/>
          <a:p>
            <a:r>
              <a:rPr lang="en-US" sz="1400" dirty="0"/>
              <a:t>RPP UU ASN</a:t>
            </a:r>
          </a:p>
        </p:txBody>
      </p:sp>
      <p:sp>
        <p:nvSpPr>
          <p:cNvPr id="138" name="TextBox 137"/>
          <p:cNvSpPr txBox="1"/>
          <p:nvPr/>
        </p:nvSpPr>
        <p:spPr>
          <a:xfrm>
            <a:off x="4437944" y="5409412"/>
            <a:ext cx="1286021" cy="523220"/>
          </a:xfrm>
          <a:prstGeom prst="rect">
            <a:avLst/>
          </a:prstGeom>
          <a:solidFill>
            <a:schemeClr val="accent6">
              <a:lumMod val="75000"/>
            </a:schemeClr>
          </a:solidFill>
        </p:spPr>
        <p:txBody>
          <a:bodyPr wrap="square" rtlCol="0">
            <a:spAutoFit/>
          </a:bodyPr>
          <a:lstStyle/>
          <a:p>
            <a:r>
              <a:rPr lang="en-US" sz="1400" b="1" dirty="0" err="1">
                <a:latin typeface="Arial Narrow" panose="020B0606020202030204" pitchFamily="34" charset="0"/>
              </a:rPr>
              <a:t>Inpassing</a:t>
            </a:r>
            <a:r>
              <a:rPr lang="en-US" sz="1400" b="1" dirty="0">
                <a:latin typeface="Arial Narrow" panose="020B0606020202030204" pitchFamily="34" charset="0"/>
              </a:rPr>
              <a:t> </a:t>
            </a:r>
            <a:r>
              <a:rPr lang="en-US" sz="1400" b="1" dirty="0" err="1">
                <a:latin typeface="Arial Narrow" panose="020B0606020202030204" pitchFamily="34" charset="0"/>
              </a:rPr>
              <a:t>nasional</a:t>
            </a:r>
            <a:r>
              <a:rPr lang="en-US" sz="1400" b="1" dirty="0">
                <a:latin typeface="Arial Narrow" panose="020B0606020202030204" pitchFamily="34" charset="0"/>
              </a:rPr>
              <a:t> JF</a:t>
            </a:r>
          </a:p>
        </p:txBody>
      </p:sp>
      <p:sp>
        <p:nvSpPr>
          <p:cNvPr id="139" name="TextBox 138"/>
          <p:cNvSpPr txBox="1"/>
          <p:nvPr/>
        </p:nvSpPr>
        <p:spPr>
          <a:xfrm>
            <a:off x="2629069" y="1241514"/>
            <a:ext cx="1694914" cy="307777"/>
          </a:xfrm>
          <a:prstGeom prst="rect">
            <a:avLst/>
          </a:prstGeom>
          <a:solidFill>
            <a:schemeClr val="accent5"/>
          </a:solidFill>
        </p:spPr>
        <p:txBody>
          <a:bodyPr wrap="square" rtlCol="0">
            <a:spAutoFit/>
          </a:bodyPr>
          <a:lstStyle/>
          <a:p>
            <a:r>
              <a:rPr lang="en-US" sz="1400" dirty="0"/>
              <a:t>UU ASN</a:t>
            </a:r>
          </a:p>
        </p:txBody>
      </p:sp>
      <p:sp>
        <p:nvSpPr>
          <p:cNvPr id="140" name="TextBox 139"/>
          <p:cNvSpPr txBox="1"/>
          <p:nvPr/>
        </p:nvSpPr>
        <p:spPr>
          <a:xfrm>
            <a:off x="2605157" y="4590926"/>
            <a:ext cx="1722442" cy="307777"/>
          </a:xfrm>
          <a:prstGeom prst="rect">
            <a:avLst/>
          </a:prstGeom>
          <a:solidFill>
            <a:schemeClr val="accent4">
              <a:lumMod val="20000"/>
              <a:lumOff val="80000"/>
            </a:schemeClr>
          </a:solidFill>
        </p:spPr>
        <p:txBody>
          <a:bodyPr wrap="square" rtlCol="0">
            <a:spAutoFit/>
          </a:bodyPr>
          <a:lstStyle/>
          <a:p>
            <a:r>
              <a:rPr lang="en-US" sz="1400" dirty="0" err="1"/>
              <a:t>Seleksi</a:t>
            </a:r>
            <a:r>
              <a:rPr lang="en-US" sz="1400" dirty="0"/>
              <a:t> Terbuka JPT</a:t>
            </a:r>
          </a:p>
        </p:txBody>
      </p:sp>
      <p:sp>
        <p:nvSpPr>
          <p:cNvPr id="141" name="TextBox 140"/>
          <p:cNvSpPr txBox="1"/>
          <p:nvPr/>
        </p:nvSpPr>
        <p:spPr>
          <a:xfrm>
            <a:off x="2627491" y="1633019"/>
            <a:ext cx="1696491" cy="307777"/>
          </a:xfrm>
          <a:prstGeom prst="rect">
            <a:avLst/>
          </a:prstGeom>
          <a:solidFill>
            <a:schemeClr val="tx2">
              <a:lumMod val="40000"/>
              <a:lumOff val="60000"/>
            </a:schemeClr>
          </a:solidFill>
        </p:spPr>
        <p:txBody>
          <a:bodyPr wrap="square" rtlCol="0">
            <a:spAutoFit/>
          </a:bodyPr>
          <a:lstStyle/>
          <a:p>
            <a:r>
              <a:rPr lang="en-US" sz="1400" dirty="0"/>
              <a:t>E-formation</a:t>
            </a:r>
          </a:p>
        </p:txBody>
      </p:sp>
      <p:sp>
        <p:nvSpPr>
          <p:cNvPr id="142" name="TextBox 141"/>
          <p:cNvSpPr txBox="1"/>
          <p:nvPr/>
        </p:nvSpPr>
        <p:spPr>
          <a:xfrm>
            <a:off x="4450948" y="2342347"/>
            <a:ext cx="1258794" cy="523220"/>
          </a:xfrm>
          <a:prstGeom prst="rect">
            <a:avLst/>
          </a:prstGeom>
          <a:solidFill>
            <a:schemeClr val="tx2">
              <a:lumMod val="40000"/>
              <a:lumOff val="60000"/>
            </a:schemeClr>
          </a:solidFill>
        </p:spPr>
        <p:txBody>
          <a:bodyPr wrap="square" rtlCol="0">
            <a:spAutoFit/>
          </a:bodyPr>
          <a:lstStyle/>
          <a:p>
            <a:r>
              <a:rPr lang="en-US" sz="1400" b="1" dirty="0"/>
              <a:t>Moratorium CPNS</a:t>
            </a:r>
          </a:p>
        </p:txBody>
      </p:sp>
      <p:sp>
        <p:nvSpPr>
          <p:cNvPr id="143" name="TextBox 142"/>
          <p:cNvSpPr txBox="1"/>
          <p:nvPr/>
        </p:nvSpPr>
        <p:spPr>
          <a:xfrm>
            <a:off x="5820643" y="4852536"/>
            <a:ext cx="3715207" cy="307777"/>
          </a:xfrm>
          <a:prstGeom prst="rect">
            <a:avLst/>
          </a:prstGeom>
          <a:solidFill>
            <a:schemeClr val="accent4">
              <a:lumMod val="20000"/>
              <a:lumOff val="80000"/>
            </a:schemeClr>
          </a:solidFill>
        </p:spPr>
        <p:txBody>
          <a:bodyPr wrap="square" rtlCol="0">
            <a:spAutoFit/>
          </a:bodyPr>
          <a:lstStyle/>
          <a:p>
            <a:pPr algn="ctr"/>
            <a:r>
              <a:rPr lang="en-US" sz="1400" b="1" dirty="0"/>
              <a:t>Talent Management JPT &amp; JA ASN</a:t>
            </a:r>
          </a:p>
        </p:txBody>
      </p:sp>
      <p:sp>
        <p:nvSpPr>
          <p:cNvPr id="144" name="TextBox 143"/>
          <p:cNvSpPr txBox="1"/>
          <p:nvPr/>
        </p:nvSpPr>
        <p:spPr>
          <a:xfrm>
            <a:off x="7110320" y="4493099"/>
            <a:ext cx="2412526" cy="307777"/>
          </a:xfrm>
          <a:prstGeom prst="rect">
            <a:avLst/>
          </a:prstGeom>
          <a:solidFill>
            <a:schemeClr val="accent4">
              <a:lumMod val="20000"/>
              <a:lumOff val="80000"/>
            </a:schemeClr>
          </a:solidFill>
        </p:spPr>
        <p:txBody>
          <a:bodyPr wrap="square" rtlCol="0">
            <a:spAutoFit/>
          </a:bodyPr>
          <a:lstStyle/>
          <a:p>
            <a:pPr algn="ctr"/>
            <a:r>
              <a:rPr lang="en-US" sz="1400" b="1" dirty="0" err="1"/>
              <a:t>Sertifikasi</a:t>
            </a:r>
            <a:r>
              <a:rPr lang="en-US" sz="1400" b="1" dirty="0"/>
              <a:t> </a:t>
            </a:r>
            <a:r>
              <a:rPr lang="en-US" sz="1400" b="1" dirty="0" err="1"/>
              <a:t>Jabatan</a:t>
            </a:r>
            <a:r>
              <a:rPr lang="en-US" sz="1400" b="1" dirty="0"/>
              <a:t> ASN</a:t>
            </a:r>
          </a:p>
        </p:txBody>
      </p:sp>
      <p:sp>
        <p:nvSpPr>
          <p:cNvPr id="145" name="TextBox 144"/>
          <p:cNvSpPr txBox="1"/>
          <p:nvPr/>
        </p:nvSpPr>
        <p:spPr>
          <a:xfrm>
            <a:off x="2590485" y="3374568"/>
            <a:ext cx="1711180" cy="461665"/>
          </a:xfrm>
          <a:prstGeom prst="rect">
            <a:avLst/>
          </a:prstGeom>
          <a:solidFill>
            <a:schemeClr val="accent4">
              <a:lumMod val="20000"/>
              <a:lumOff val="80000"/>
            </a:schemeClr>
          </a:solidFill>
        </p:spPr>
        <p:txBody>
          <a:bodyPr wrap="square" rtlCol="0">
            <a:spAutoFit/>
          </a:bodyPr>
          <a:lstStyle/>
          <a:p>
            <a:r>
              <a:rPr lang="en-US" sz="1200" dirty="0" err="1"/>
              <a:t>Rekruitmen</a:t>
            </a:r>
            <a:r>
              <a:rPr lang="en-US" sz="1200" dirty="0"/>
              <a:t>: </a:t>
            </a:r>
            <a:r>
              <a:rPr lang="en-US" sz="1200" dirty="0" err="1"/>
              <a:t>metoda</a:t>
            </a:r>
            <a:r>
              <a:rPr lang="en-US" sz="1200" dirty="0"/>
              <a:t> LJK &amp; CAT</a:t>
            </a:r>
          </a:p>
        </p:txBody>
      </p:sp>
      <p:sp>
        <p:nvSpPr>
          <p:cNvPr id="146" name="TextBox 145"/>
          <p:cNvSpPr txBox="1"/>
          <p:nvPr/>
        </p:nvSpPr>
        <p:spPr>
          <a:xfrm>
            <a:off x="5821729" y="4070059"/>
            <a:ext cx="1182927" cy="738664"/>
          </a:xfrm>
          <a:prstGeom prst="rect">
            <a:avLst/>
          </a:prstGeom>
          <a:solidFill>
            <a:schemeClr val="accent4">
              <a:lumMod val="20000"/>
              <a:lumOff val="80000"/>
            </a:schemeClr>
          </a:solidFill>
        </p:spPr>
        <p:txBody>
          <a:bodyPr wrap="square" rtlCol="0">
            <a:spAutoFit/>
          </a:bodyPr>
          <a:lstStyle/>
          <a:p>
            <a:pPr algn="ctr"/>
            <a:r>
              <a:rPr lang="en-US" sz="1400" b="1" dirty="0" err="1">
                <a:latin typeface="Arial Narrow" panose="020B0606020202030204" pitchFamily="34" charset="0"/>
              </a:rPr>
              <a:t>Penyelarasan</a:t>
            </a:r>
            <a:r>
              <a:rPr lang="en-US" sz="1400" b="1" dirty="0">
                <a:latin typeface="Arial Narrow" panose="020B0606020202030204" pitchFamily="34" charset="0"/>
              </a:rPr>
              <a:t> </a:t>
            </a:r>
            <a:r>
              <a:rPr lang="en-US" sz="1400" b="1" dirty="0" err="1">
                <a:latin typeface="Arial Narrow" panose="020B0606020202030204" pitchFamily="34" charset="0"/>
              </a:rPr>
              <a:t>Kompetensi</a:t>
            </a:r>
            <a:r>
              <a:rPr lang="en-US" sz="1400" b="1" dirty="0">
                <a:latin typeface="Arial Narrow" panose="020B0606020202030204" pitchFamily="34" charset="0"/>
              </a:rPr>
              <a:t> </a:t>
            </a:r>
            <a:r>
              <a:rPr lang="en-US" sz="1400" b="1" dirty="0" err="1">
                <a:latin typeface="Arial Narrow" panose="020B0606020202030204" pitchFamily="34" charset="0"/>
              </a:rPr>
              <a:t>dgn</a:t>
            </a:r>
            <a:r>
              <a:rPr lang="en-US" sz="1400" b="1" dirty="0">
                <a:latin typeface="Arial Narrow" panose="020B0606020202030204" pitchFamily="34" charset="0"/>
              </a:rPr>
              <a:t> </a:t>
            </a:r>
            <a:r>
              <a:rPr lang="en-US" sz="1400" b="1" dirty="0" err="1">
                <a:latin typeface="Arial Narrow" panose="020B0606020202030204" pitchFamily="34" charset="0"/>
              </a:rPr>
              <a:t>jabatan</a:t>
            </a:r>
            <a:endParaRPr lang="en-US" sz="1400" b="1" dirty="0">
              <a:latin typeface="Arial Narrow" panose="020B0606020202030204" pitchFamily="34" charset="0"/>
            </a:endParaRPr>
          </a:p>
        </p:txBody>
      </p:sp>
      <p:sp>
        <p:nvSpPr>
          <p:cNvPr id="147" name="TextBox 146"/>
          <p:cNvSpPr txBox="1"/>
          <p:nvPr/>
        </p:nvSpPr>
        <p:spPr>
          <a:xfrm>
            <a:off x="2594204" y="3915483"/>
            <a:ext cx="1720578" cy="523220"/>
          </a:xfrm>
          <a:prstGeom prst="rect">
            <a:avLst/>
          </a:prstGeom>
          <a:solidFill>
            <a:schemeClr val="accent4">
              <a:lumMod val="20000"/>
              <a:lumOff val="80000"/>
            </a:schemeClr>
          </a:solidFill>
        </p:spPr>
        <p:txBody>
          <a:bodyPr wrap="square" rtlCol="0">
            <a:spAutoFit/>
          </a:bodyPr>
          <a:lstStyle/>
          <a:p>
            <a:r>
              <a:rPr lang="en-US" sz="1400" dirty="0" err="1"/>
              <a:t>Pengembangan</a:t>
            </a:r>
            <a:r>
              <a:rPr lang="en-US" sz="1400" dirty="0"/>
              <a:t> SIM </a:t>
            </a:r>
            <a:r>
              <a:rPr lang="en-US" sz="1400" dirty="0" err="1"/>
              <a:t>seleksi</a:t>
            </a:r>
            <a:r>
              <a:rPr lang="en-US" sz="1400" dirty="0"/>
              <a:t> CPNS</a:t>
            </a:r>
          </a:p>
        </p:txBody>
      </p:sp>
      <p:sp>
        <p:nvSpPr>
          <p:cNvPr id="148" name="TextBox 147"/>
          <p:cNvSpPr txBox="1"/>
          <p:nvPr/>
        </p:nvSpPr>
        <p:spPr>
          <a:xfrm>
            <a:off x="5838544" y="5278934"/>
            <a:ext cx="3676677" cy="307777"/>
          </a:xfrm>
          <a:prstGeom prst="rect">
            <a:avLst/>
          </a:prstGeom>
          <a:solidFill>
            <a:schemeClr val="accent6">
              <a:lumMod val="75000"/>
            </a:schemeClr>
          </a:solidFill>
        </p:spPr>
        <p:txBody>
          <a:bodyPr wrap="square" rtlCol="0">
            <a:spAutoFit/>
          </a:bodyPr>
          <a:lstStyle/>
          <a:p>
            <a:pPr algn="ctr"/>
            <a:r>
              <a:rPr lang="en-US" sz="1400" b="1" dirty="0" err="1">
                <a:latin typeface="Arial Narrow" panose="020B0606020202030204" pitchFamily="34" charset="0"/>
              </a:rPr>
              <a:t>Gaji</a:t>
            </a:r>
            <a:r>
              <a:rPr lang="en-US" sz="1400" b="1" dirty="0">
                <a:latin typeface="Arial Narrow" panose="020B0606020202030204" pitchFamily="34" charset="0"/>
              </a:rPr>
              <a:t> &amp; </a:t>
            </a:r>
            <a:r>
              <a:rPr lang="en-US" sz="1400" b="1" dirty="0" err="1">
                <a:latin typeface="Arial Narrow" panose="020B0606020202030204" pitchFamily="34" charset="0"/>
              </a:rPr>
              <a:t>Tunj</a:t>
            </a:r>
            <a:r>
              <a:rPr lang="en-US" sz="1400" b="1" dirty="0">
                <a:latin typeface="Arial Narrow" panose="020B0606020202030204" pitchFamily="34" charset="0"/>
              </a:rPr>
              <a:t>. </a:t>
            </a:r>
            <a:r>
              <a:rPr lang="en-US" sz="1400" b="1" dirty="0" err="1">
                <a:latin typeface="Arial Narrow" panose="020B0606020202030204" pitchFamily="34" charset="0"/>
              </a:rPr>
              <a:t>berbasis</a:t>
            </a:r>
            <a:r>
              <a:rPr lang="en-US" sz="1400" b="1" dirty="0">
                <a:latin typeface="Arial Narrow" panose="020B0606020202030204" pitchFamily="34" charset="0"/>
              </a:rPr>
              <a:t> </a:t>
            </a:r>
            <a:r>
              <a:rPr lang="en-US" sz="1400" b="1" dirty="0" err="1">
                <a:latin typeface="Arial Narrow" panose="020B0606020202030204" pitchFamily="34" charset="0"/>
              </a:rPr>
              <a:t>kinerja</a:t>
            </a:r>
            <a:endParaRPr lang="en-US" sz="1400" b="1" dirty="0">
              <a:latin typeface="Arial Narrow" panose="020B0606020202030204" pitchFamily="34" charset="0"/>
            </a:endParaRPr>
          </a:p>
        </p:txBody>
      </p:sp>
      <p:sp>
        <p:nvSpPr>
          <p:cNvPr id="149" name="TextBox 148"/>
          <p:cNvSpPr txBox="1"/>
          <p:nvPr/>
        </p:nvSpPr>
        <p:spPr>
          <a:xfrm>
            <a:off x="9647120" y="1594930"/>
            <a:ext cx="1156762" cy="4632037"/>
          </a:xfrm>
          <a:prstGeom prst="rect">
            <a:avLst/>
          </a:prstGeom>
          <a:solidFill>
            <a:schemeClr val="accent2">
              <a:lumMod val="20000"/>
              <a:lumOff val="80000"/>
            </a:schemeClr>
          </a:solidFill>
        </p:spPr>
        <p:txBody>
          <a:bodyPr wrap="square" rtlCol="0">
            <a:spAutoFit/>
          </a:bodyPr>
          <a:lstStyle/>
          <a:p>
            <a:pPr algn="ctr"/>
            <a:endParaRPr lang="en-US" sz="1400" b="1" i="1" dirty="0"/>
          </a:p>
          <a:p>
            <a:pPr algn="ctr"/>
            <a:endParaRPr lang="en-US" sz="1400" b="1" i="1" dirty="0"/>
          </a:p>
          <a:p>
            <a:pPr algn="ctr"/>
            <a:endParaRPr lang="en-US" sz="1400" b="1" i="1" dirty="0"/>
          </a:p>
          <a:p>
            <a:pPr algn="ctr"/>
            <a:endParaRPr lang="en-US" sz="1400" b="1" i="1" dirty="0"/>
          </a:p>
          <a:p>
            <a:pPr algn="ctr"/>
            <a:endParaRPr lang="en-US" sz="1400" b="1" i="1" dirty="0"/>
          </a:p>
          <a:p>
            <a:pPr algn="ctr"/>
            <a:endParaRPr lang="en-US" sz="1400" b="1" i="1" dirty="0"/>
          </a:p>
          <a:p>
            <a:pPr algn="ctr"/>
            <a:endParaRPr lang="en-US" sz="1400" b="1" i="1" dirty="0"/>
          </a:p>
          <a:p>
            <a:pPr algn="ctr"/>
            <a:endParaRPr lang="en-US" sz="1400" b="1" i="1" dirty="0"/>
          </a:p>
          <a:p>
            <a:pPr algn="ctr"/>
            <a:endParaRPr lang="en-US" sz="1400" b="1" i="1" dirty="0"/>
          </a:p>
          <a:p>
            <a:pPr algn="ctr"/>
            <a:r>
              <a:rPr lang="en-US" sz="1400" b="1" i="1" dirty="0"/>
              <a:t>SMART</a:t>
            </a:r>
            <a:r>
              <a:rPr lang="en-US" sz="1400" b="1" dirty="0"/>
              <a:t> ASN</a:t>
            </a:r>
          </a:p>
          <a:p>
            <a:pPr algn="ctr"/>
            <a:r>
              <a:rPr lang="en-US" sz="1400" b="1" dirty="0" err="1"/>
              <a:t>Berbasis</a:t>
            </a:r>
            <a:r>
              <a:rPr lang="en-US" sz="1400" b="1" dirty="0"/>
              <a:t> </a:t>
            </a:r>
            <a:r>
              <a:rPr lang="en-US" sz="1400" b="1" dirty="0" err="1"/>
              <a:t>Sistem</a:t>
            </a:r>
            <a:r>
              <a:rPr lang="en-US" sz="1400" b="1" dirty="0"/>
              <a:t> Merit</a:t>
            </a:r>
          </a:p>
          <a:p>
            <a:endParaRPr lang="en-US" sz="1400" dirty="0"/>
          </a:p>
          <a:p>
            <a:endParaRPr lang="en-US" sz="1400" dirty="0"/>
          </a:p>
          <a:p>
            <a:endParaRPr lang="en-US" sz="1400" dirty="0"/>
          </a:p>
          <a:p>
            <a:endParaRPr lang="en-US" sz="1400" dirty="0"/>
          </a:p>
          <a:p>
            <a:endParaRPr lang="en-US" sz="1400" dirty="0"/>
          </a:p>
          <a:p>
            <a:endParaRPr lang="en-US" sz="2400" dirty="0"/>
          </a:p>
          <a:p>
            <a:endParaRPr lang="en-US" sz="1400" dirty="0"/>
          </a:p>
          <a:p>
            <a:endParaRPr lang="en-US" sz="500" dirty="0"/>
          </a:p>
          <a:p>
            <a:endParaRPr lang="en-US" sz="1400" dirty="0"/>
          </a:p>
        </p:txBody>
      </p:sp>
      <p:sp>
        <p:nvSpPr>
          <p:cNvPr id="150" name="TextBox 149"/>
          <p:cNvSpPr txBox="1"/>
          <p:nvPr/>
        </p:nvSpPr>
        <p:spPr>
          <a:xfrm>
            <a:off x="5856896" y="3259049"/>
            <a:ext cx="3705911" cy="738664"/>
          </a:xfrm>
          <a:prstGeom prst="rect">
            <a:avLst/>
          </a:prstGeom>
          <a:solidFill>
            <a:schemeClr val="accent4">
              <a:lumMod val="20000"/>
              <a:lumOff val="80000"/>
            </a:schemeClr>
          </a:solidFill>
        </p:spPr>
        <p:txBody>
          <a:bodyPr wrap="square" rtlCol="0">
            <a:spAutoFit/>
          </a:bodyPr>
          <a:lstStyle/>
          <a:p>
            <a:pPr algn="ctr"/>
            <a:r>
              <a:rPr lang="en-US" sz="1400" b="1" dirty="0" err="1">
                <a:latin typeface="Arial Narrow" panose="020B0606020202030204" pitchFamily="34" charset="0"/>
              </a:rPr>
              <a:t>Rekruitmen</a:t>
            </a:r>
            <a:r>
              <a:rPr lang="en-US" sz="1400" b="1" dirty="0">
                <a:latin typeface="Arial Narrow" panose="020B0606020202030204" pitchFamily="34" charset="0"/>
              </a:rPr>
              <a:t> CPNS &amp; PPPK (</a:t>
            </a:r>
            <a:r>
              <a:rPr lang="en-US" sz="1400" b="1" dirty="0" err="1">
                <a:latin typeface="Arial Narrow" panose="020B0606020202030204" pitchFamily="34" charset="0"/>
              </a:rPr>
              <a:t>Pendidik</a:t>
            </a:r>
            <a:r>
              <a:rPr lang="en-US" sz="1400" b="1" dirty="0">
                <a:latin typeface="Arial Narrow" panose="020B0606020202030204" pitchFamily="34" charset="0"/>
              </a:rPr>
              <a:t>, </a:t>
            </a:r>
            <a:r>
              <a:rPr lang="en-US" sz="1400" b="1" dirty="0" err="1">
                <a:latin typeface="Arial Narrow" panose="020B0606020202030204" pitchFamily="34" charset="0"/>
              </a:rPr>
              <a:t>Kesehatan</a:t>
            </a:r>
            <a:r>
              <a:rPr lang="en-US" sz="1400" b="1" dirty="0">
                <a:latin typeface="Arial Narrow" panose="020B0606020202030204" pitchFamily="34" charset="0"/>
              </a:rPr>
              <a:t>, </a:t>
            </a:r>
            <a:r>
              <a:rPr lang="en-US" sz="1400" b="1" dirty="0" err="1">
                <a:latin typeface="Arial Narrow" panose="020B0606020202030204" pitchFamily="34" charset="0"/>
              </a:rPr>
              <a:t>Penegak</a:t>
            </a:r>
            <a:r>
              <a:rPr lang="en-US" sz="1400" b="1" dirty="0">
                <a:latin typeface="Arial Narrow" panose="020B0606020202030204" pitchFamily="34" charset="0"/>
              </a:rPr>
              <a:t> </a:t>
            </a:r>
            <a:r>
              <a:rPr lang="en-US" sz="1400" b="1" dirty="0" err="1">
                <a:latin typeface="Arial Narrow" panose="020B0606020202030204" pitchFamily="34" charset="0"/>
              </a:rPr>
              <a:t>Hukum</a:t>
            </a:r>
            <a:r>
              <a:rPr lang="en-US" sz="1400" b="1" dirty="0">
                <a:latin typeface="Arial Narrow" panose="020B0606020202030204" pitchFamily="34" charset="0"/>
              </a:rPr>
              <a:t>, </a:t>
            </a:r>
            <a:r>
              <a:rPr lang="en-US" sz="1400" b="1" dirty="0" err="1">
                <a:latin typeface="Arial Narrow" panose="020B0606020202030204" pitchFamily="34" charset="0"/>
              </a:rPr>
              <a:t>Formasi</a:t>
            </a:r>
            <a:r>
              <a:rPr lang="en-US" sz="1400" b="1" dirty="0">
                <a:latin typeface="Arial Narrow" panose="020B0606020202030204" pitchFamily="34" charset="0"/>
              </a:rPr>
              <a:t> </a:t>
            </a:r>
            <a:r>
              <a:rPr lang="en-US" sz="1400" b="1" dirty="0" err="1">
                <a:latin typeface="Arial Narrow" panose="020B0606020202030204" pitchFamily="34" charset="0"/>
              </a:rPr>
              <a:t>Khusus</a:t>
            </a:r>
            <a:r>
              <a:rPr lang="en-US" sz="1400" b="1" dirty="0">
                <a:latin typeface="Arial Narrow" panose="020B0606020202030204" pitchFamily="34" charset="0"/>
              </a:rPr>
              <a:t>, </a:t>
            </a:r>
            <a:r>
              <a:rPr lang="en-US" sz="1400" b="1" dirty="0" err="1">
                <a:latin typeface="Arial Narrow" panose="020B0606020202030204" pitchFamily="34" charset="0"/>
              </a:rPr>
              <a:t>dan</a:t>
            </a:r>
            <a:r>
              <a:rPr lang="en-US" sz="1400" b="1" dirty="0">
                <a:latin typeface="Arial Narrow" panose="020B0606020202030204" pitchFamily="34" charset="0"/>
              </a:rPr>
              <a:t> Tenaga </a:t>
            </a:r>
            <a:r>
              <a:rPr lang="en-US" sz="1400" b="1" dirty="0" err="1">
                <a:latin typeface="Arial Narrow" panose="020B0606020202030204" pitchFamily="34" charset="0"/>
              </a:rPr>
              <a:t>Teknis</a:t>
            </a:r>
            <a:r>
              <a:rPr lang="en-US" sz="1400" b="1" dirty="0">
                <a:latin typeface="Arial Narrow" panose="020B0606020202030204" pitchFamily="34" charset="0"/>
              </a:rPr>
              <a:t> </a:t>
            </a:r>
            <a:r>
              <a:rPr lang="en-US" sz="1400" b="1" dirty="0" err="1">
                <a:latin typeface="Arial Narrow" panose="020B0606020202030204" pitchFamily="34" charset="0"/>
              </a:rPr>
              <a:t>yg</a:t>
            </a:r>
            <a:r>
              <a:rPr lang="en-US" sz="1400" b="1" dirty="0">
                <a:latin typeface="Arial Narrow" panose="020B0606020202030204" pitchFamily="34" charset="0"/>
              </a:rPr>
              <a:t> </a:t>
            </a:r>
            <a:r>
              <a:rPr lang="en-US" sz="1400" b="1" dirty="0" err="1">
                <a:latin typeface="Arial Narrow" panose="020B0606020202030204" pitchFamily="34" charset="0"/>
              </a:rPr>
              <a:t>mendukung</a:t>
            </a:r>
            <a:r>
              <a:rPr lang="en-US" sz="1400" b="1" dirty="0">
                <a:latin typeface="Arial Narrow" panose="020B0606020202030204" pitchFamily="34" charset="0"/>
              </a:rPr>
              <a:t> </a:t>
            </a:r>
            <a:r>
              <a:rPr lang="en-US" sz="1400" b="1" dirty="0" err="1">
                <a:latin typeface="Arial Narrow" panose="020B0606020202030204" pitchFamily="34" charset="0"/>
              </a:rPr>
              <a:t>Nawa</a:t>
            </a:r>
            <a:r>
              <a:rPr lang="en-US" sz="1400" b="1" dirty="0">
                <a:latin typeface="Arial Narrow" panose="020B0606020202030204" pitchFamily="34" charset="0"/>
              </a:rPr>
              <a:t> </a:t>
            </a:r>
            <a:r>
              <a:rPr lang="en-US" sz="1400" b="1" dirty="0" err="1">
                <a:latin typeface="Arial Narrow" panose="020B0606020202030204" pitchFamily="34" charset="0"/>
              </a:rPr>
              <a:t>Cita</a:t>
            </a:r>
            <a:r>
              <a:rPr lang="en-US" sz="1400" b="1" dirty="0">
                <a:latin typeface="Arial Narrow" panose="020B0606020202030204" pitchFamily="34" charset="0"/>
              </a:rPr>
              <a:t>)</a:t>
            </a:r>
          </a:p>
        </p:txBody>
      </p:sp>
      <p:sp>
        <p:nvSpPr>
          <p:cNvPr id="151" name="TextBox 150"/>
          <p:cNvSpPr txBox="1"/>
          <p:nvPr/>
        </p:nvSpPr>
        <p:spPr>
          <a:xfrm>
            <a:off x="5814870" y="5623195"/>
            <a:ext cx="3700351" cy="309437"/>
          </a:xfrm>
          <a:prstGeom prst="rect">
            <a:avLst/>
          </a:prstGeom>
          <a:solidFill>
            <a:schemeClr val="accent6">
              <a:lumMod val="75000"/>
            </a:schemeClr>
          </a:solidFill>
        </p:spPr>
        <p:txBody>
          <a:bodyPr wrap="square" rtlCol="0">
            <a:spAutoFit/>
          </a:bodyPr>
          <a:lstStyle/>
          <a:p>
            <a:pPr algn="ctr"/>
            <a:r>
              <a:rPr lang="en-US" sz="1400" b="1" dirty="0"/>
              <a:t>Internship ASN-</a:t>
            </a:r>
            <a:r>
              <a:rPr lang="en-US" sz="1400" b="1" dirty="0" err="1"/>
              <a:t>Swasta</a:t>
            </a:r>
            <a:endParaRPr lang="en-US" sz="1400" b="1" dirty="0"/>
          </a:p>
        </p:txBody>
      </p:sp>
      <p:sp>
        <p:nvSpPr>
          <p:cNvPr id="152" name="TextBox 151"/>
          <p:cNvSpPr txBox="1"/>
          <p:nvPr/>
        </p:nvSpPr>
        <p:spPr>
          <a:xfrm>
            <a:off x="2580626" y="5488540"/>
            <a:ext cx="1737839" cy="492443"/>
          </a:xfrm>
          <a:prstGeom prst="rect">
            <a:avLst/>
          </a:prstGeom>
          <a:solidFill>
            <a:schemeClr val="accent6">
              <a:lumMod val="75000"/>
            </a:schemeClr>
          </a:solidFill>
        </p:spPr>
        <p:txBody>
          <a:bodyPr wrap="square" rtlCol="0">
            <a:spAutoFit/>
          </a:bodyPr>
          <a:lstStyle/>
          <a:p>
            <a:r>
              <a:rPr lang="en-US" sz="1200" dirty="0"/>
              <a:t>PROFESIONALISME;</a:t>
            </a:r>
            <a:endParaRPr lang="en-US" sz="1400" dirty="0"/>
          </a:p>
          <a:p>
            <a:r>
              <a:rPr lang="en-US" sz="1400" dirty="0" err="1"/>
              <a:t>Penguatan</a:t>
            </a:r>
            <a:r>
              <a:rPr lang="en-US" sz="1400" dirty="0"/>
              <a:t> JF</a:t>
            </a:r>
          </a:p>
        </p:txBody>
      </p:sp>
      <p:sp>
        <p:nvSpPr>
          <p:cNvPr id="153" name="TextBox 152"/>
          <p:cNvSpPr txBox="1"/>
          <p:nvPr/>
        </p:nvSpPr>
        <p:spPr>
          <a:xfrm>
            <a:off x="5826698" y="1589633"/>
            <a:ext cx="3706938" cy="307777"/>
          </a:xfrm>
          <a:prstGeom prst="rect">
            <a:avLst/>
          </a:prstGeom>
          <a:solidFill>
            <a:schemeClr val="tx2">
              <a:lumMod val="40000"/>
              <a:lumOff val="60000"/>
            </a:schemeClr>
          </a:solidFill>
        </p:spPr>
        <p:txBody>
          <a:bodyPr wrap="square" rtlCol="0">
            <a:spAutoFit/>
          </a:bodyPr>
          <a:lstStyle/>
          <a:p>
            <a:pPr algn="ctr"/>
            <a:r>
              <a:rPr lang="en-US" sz="1400" b="1" dirty="0" err="1"/>
              <a:t>Redistribusi</a:t>
            </a:r>
            <a:r>
              <a:rPr lang="en-US" sz="1400" b="1" dirty="0"/>
              <a:t> </a:t>
            </a:r>
            <a:r>
              <a:rPr lang="en-US" sz="1400" b="1" dirty="0" err="1"/>
              <a:t>Pegawai</a:t>
            </a:r>
            <a:endParaRPr lang="en-US" sz="1400" b="1" dirty="0"/>
          </a:p>
        </p:txBody>
      </p:sp>
      <p:sp>
        <p:nvSpPr>
          <p:cNvPr id="154" name="TextBox 153"/>
          <p:cNvSpPr txBox="1"/>
          <p:nvPr/>
        </p:nvSpPr>
        <p:spPr>
          <a:xfrm>
            <a:off x="2620204" y="1980286"/>
            <a:ext cx="1722880" cy="1169551"/>
          </a:xfrm>
          <a:prstGeom prst="rect">
            <a:avLst/>
          </a:prstGeom>
          <a:solidFill>
            <a:schemeClr val="tx2">
              <a:lumMod val="40000"/>
              <a:lumOff val="60000"/>
            </a:schemeClr>
          </a:solidFill>
        </p:spPr>
        <p:txBody>
          <a:bodyPr wrap="square" rtlCol="0">
            <a:spAutoFit/>
          </a:bodyPr>
          <a:lstStyle/>
          <a:p>
            <a:r>
              <a:rPr lang="en-US" sz="1400" dirty="0" err="1"/>
              <a:t>Perencanaan</a:t>
            </a:r>
            <a:r>
              <a:rPr lang="en-US" sz="1400" dirty="0"/>
              <a:t> ASN </a:t>
            </a:r>
            <a:r>
              <a:rPr lang="en-US" sz="1400" dirty="0" err="1"/>
              <a:t>sesuai</a:t>
            </a:r>
            <a:r>
              <a:rPr lang="en-US" sz="1400" dirty="0"/>
              <a:t> </a:t>
            </a:r>
            <a:r>
              <a:rPr lang="en-US" sz="1400" dirty="0" err="1"/>
              <a:t>arah</a:t>
            </a:r>
            <a:r>
              <a:rPr lang="en-US" sz="1400" dirty="0"/>
              <a:t> </a:t>
            </a:r>
            <a:r>
              <a:rPr lang="en-US" sz="1400" dirty="0" err="1"/>
              <a:t>pembangunan</a:t>
            </a:r>
            <a:r>
              <a:rPr lang="en-US" sz="1400" dirty="0"/>
              <a:t> </a:t>
            </a:r>
            <a:r>
              <a:rPr lang="en-US" sz="1400" dirty="0" err="1"/>
              <a:t>nasional</a:t>
            </a:r>
            <a:r>
              <a:rPr lang="en-US" sz="1400" dirty="0"/>
              <a:t> &amp; </a:t>
            </a:r>
            <a:r>
              <a:rPr lang="en-US" sz="1400" dirty="0" err="1"/>
              <a:t>potensi</a:t>
            </a:r>
            <a:r>
              <a:rPr lang="en-US" sz="1400" dirty="0"/>
              <a:t> </a:t>
            </a:r>
            <a:r>
              <a:rPr lang="en-US" sz="1400" dirty="0" err="1"/>
              <a:t>daerah</a:t>
            </a:r>
            <a:endParaRPr lang="en-US" sz="1400" dirty="0"/>
          </a:p>
        </p:txBody>
      </p:sp>
      <p:sp>
        <p:nvSpPr>
          <p:cNvPr id="155" name="TextBox 154"/>
          <p:cNvSpPr txBox="1"/>
          <p:nvPr/>
        </p:nvSpPr>
        <p:spPr>
          <a:xfrm>
            <a:off x="5828636" y="1229213"/>
            <a:ext cx="4975245" cy="307777"/>
          </a:xfrm>
          <a:prstGeom prst="rect">
            <a:avLst/>
          </a:prstGeom>
          <a:solidFill>
            <a:schemeClr val="accent5"/>
          </a:solidFill>
        </p:spPr>
        <p:txBody>
          <a:bodyPr wrap="square" rtlCol="0">
            <a:spAutoFit/>
          </a:bodyPr>
          <a:lstStyle/>
          <a:p>
            <a:pPr algn="ctr"/>
            <a:r>
              <a:rPr lang="en-US" sz="1400" dirty="0"/>
              <a:t>ASN AWARD</a:t>
            </a:r>
          </a:p>
        </p:txBody>
      </p:sp>
      <p:sp>
        <p:nvSpPr>
          <p:cNvPr id="156" name="TextBox 155"/>
          <p:cNvSpPr txBox="1"/>
          <p:nvPr/>
        </p:nvSpPr>
        <p:spPr>
          <a:xfrm>
            <a:off x="4427934" y="5978899"/>
            <a:ext cx="5087287" cy="307714"/>
          </a:xfrm>
          <a:prstGeom prst="rect">
            <a:avLst/>
          </a:prstGeom>
          <a:solidFill>
            <a:schemeClr val="accent6">
              <a:lumMod val="75000"/>
            </a:schemeClr>
          </a:solidFill>
        </p:spPr>
        <p:txBody>
          <a:bodyPr wrap="square" rtlCol="0">
            <a:spAutoFit/>
          </a:bodyPr>
          <a:lstStyle/>
          <a:p>
            <a:pPr algn="ctr"/>
            <a:r>
              <a:rPr lang="en-US" sz="1400" b="1" i="1" dirty="0">
                <a:latin typeface="Arial Narrow" panose="020B0606020202030204" pitchFamily="34" charset="0"/>
              </a:rPr>
              <a:t>Capacity Building </a:t>
            </a:r>
            <a:r>
              <a:rPr lang="en-US" sz="1400" b="1" dirty="0">
                <a:latin typeface="Arial Narrow" panose="020B0606020202030204" pitchFamily="34" charset="0"/>
              </a:rPr>
              <a:t>ASN</a:t>
            </a:r>
          </a:p>
        </p:txBody>
      </p:sp>
      <p:sp>
        <p:nvSpPr>
          <p:cNvPr id="157" name="TextBox 156"/>
          <p:cNvSpPr txBox="1"/>
          <p:nvPr/>
        </p:nvSpPr>
        <p:spPr>
          <a:xfrm>
            <a:off x="4432594" y="3346799"/>
            <a:ext cx="1303089" cy="923330"/>
          </a:xfrm>
          <a:prstGeom prst="rect">
            <a:avLst/>
          </a:prstGeom>
          <a:solidFill>
            <a:schemeClr val="accent4">
              <a:lumMod val="20000"/>
              <a:lumOff val="80000"/>
            </a:schemeClr>
          </a:solidFill>
        </p:spPr>
        <p:txBody>
          <a:bodyPr wrap="square" rtlCol="0">
            <a:spAutoFit/>
          </a:bodyPr>
          <a:lstStyle/>
          <a:p>
            <a:r>
              <a:rPr lang="en-US" sz="1100" dirty="0" err="1">
                <a:latin typeface="Arial Narrow" panose="020B0606020202030204" pitchFamily="34" charset="0"/>
              </a:rPr>
              <a:t>Pemetaan</a:t>
            </a:r>
            <a:r>
              <a:rPr lang="en-US" sz="1100" dirty="0">
                <a:latin typeface="Arial Narrow" panose="020B0606020202030204" pitchFamily="34" charset="0"/>
              </a:rPr>
              <a:t> </a:t>
            </a:r>
            <a:r>
              <a:rPr lang="en-US" sz="1200" dirty="0" err="1">
                <a:latin typeface="Arial Narrow" panose="020B0606020202030204" pitchFamily="34" charset="0"/>
              </a:rPr>
              <a:t>Standar</a:t>
            </a:r>
            <a:r>
              <a:rPr lang="en-US" sz="1200" dirty="0">
                <a:latin typeface="Arial Narrow" panose="020B0606020202030204" pitchFamily="34" charset="0"/>
              </a:rPr>
              <a:t> </a:t>
            </a:r>
            <a:r>
              <a:rPr lang="en-US" sz="1400" dirty="0" err="1">
                <a:latin typeface="Arial Narrow" panose="020B0606020202030204" pitchFamily="34" charset="0"/>
              </a:rPr>
              <a:t>Kompetensi</a:t>
            </a:r>
            <a:r>
              <a:rPr lang="en-US" sz="1400" dirty="0">
                <a:latin typeface="Arial Narrow" panose="020B0606020202030204" pitchFamily="34" charset="0"/>
              </a:rPr>
              <a:t> </a:t>
            </a:r>
            <a:r>
              <a:rPr lang="en-US" sz="1400" dirty="0" err="1">
                <a:latin typeface="Arial Narrow" panose="020B0606020202030204" pitchFamily="34" charset="0"/>
              </a:rPr>
              <a:t>Jabatan</a:t>
            </a:r>
            <a:r>
              <a:rPr lang="en-US" sz="1400" dirty="0">
                <a:latin typeface="Arial Narrow" panose="020B0606020202030204" pitchFamily="34" charset="0"/>
              </a:rPr>
              <a:t> &amp; </a:t>
            </a:r>
            <a:r>
              <a:rPr lang="en-US" sz="1400" dirty="0" err="1">
                <a:latin typeface="Arial Narrow" panose="020B0606020202030204" pitchFamily="34" charset="0"/>
              </a:rPr>
              <a:t>individu</a:t>
            </a:r>
            <a:endParaRPr lang="en-US" sz="1400" dirty="0">
              <a:latin typeface="Arial Narrow" panose="020B0606020202030204" pitchFamily="34" charset="0"/>
            </a:endParaRPr>
          </a:p>
        </p:txBody>
      </p:sp>
      <p:sp>
        <p:nvSpPr>
          <p:cNvPr id="158" name="TextBox 157"/>
          <p:cNvSpPr txBox="1"/>
          <p:nvPr/>
        </p:nvSpPr>
        <p:spPr>
          <a:xfrm>
            <a:off x="7121126" y="4091290"/>
            <a:ext cx="2394095" cy="310082"/>
          </a:xfrm>
          <a:prstGeom prst="rect">
            <a:avLst/>
          </a:prstGeom>
          <a:solidFill>
            <a:schemeClr val="accent4">
              <a:lumMod val="20000"/>
              <a:lumOff val="80000"/>
            </a:schemeClr>
          </a:solidFill>
        </p:spPr>
        <p:txBody>
          <a:bodyPr wrap="square" rtlCol="0">
            <a:spAutoFit/>
          </a:bodyPr>
          <a:lstStyle/>
          <a:p>
            <a:pPr algn="ctr"/>
            <a:r>
              <a:rPr lang="en-US" sz="1400" b="1" i="1" dirty="0"/>
              <a:t>Gen Y Management</a:t>
            </a:r>
          </a:p>
        </p:txBody>
      </p:sp>
      <p:sp>
        <p:nvSpPr>
          <p:cNvPr id="159" name="TextBox 158"/>
          <p:cNvSpPr txBox="1"/>
          <p:nvPr/>
        </p:nvSpPr>
        <p:spPr>
          <a:xfrm>
            <a:off x="4446849" y="4319084"/>
            <a:ext cx="1320006" cy="738664"/>
          </a:xfrm>
          <a:prstGeom prst="rect">
            <a:avLst/>
          </a:prstGeom>
          <a:solidFill>
            <a:schemeClr val="accent4">
              <a:lumMod val="20000"/>
              <a:lumOff val="80000"/>
            </a:schemeClr>
          </a:solidFill>
        </p:spPr>
        <p:txBody>
          <a:bodyPr wrap="square" rtlCol="0">
            <a:spAutoFit/>
          </a:bodyPr>
          <a:lstStyle/>
          <a:p>
            <a:r>
              <a:rPr lang="en-US" sz="1400" dirty="0" err="1">
                <a:latin typeface="Arial Narrow" panose="020B0606020202030204" pitchFamily="34" charset="0"/>
              </a:rPr>
              <a:t>Pengembangan</a:t>
            </a:r>
            <a:r>
              <a:rPr lang="en-US" sz="1400" dirty="0">
                <a:latin typeface="Arial Narrow" panose="020B0606020202030204" pitchFamily="34" charset="0"/>
              </a:rPr>
              <a:t> Assessment Centre</a:t>
            </a:r>
          </a:p>
        </p:txBody>
      </p:sp>
      <p:sp>
        <p:nvSpPr>
          <p:cNvPr id="160" name="TextBox 159"/>
          <p:cNvSpPr txBox="1"/>
          <p:nvPr/>
        </p:nvSpPr>
        <p:spPr>
          <a:xfrm>
            <a:off x="4432594" y="1577705"/>
            <a:ext cx="1314171" cy="461665"/>
          </a:xfrm>
          <a:prstGeom prst="rect">
            <a:avLst/>
          </a:prstGeom>
          <a:solidFill>
            <a:schemeClr val="tx2">
              <a:lumMod val="40000"/>
              <a:lumOff val="60000"/>
            </a:schemeClr>
          </a:solidFill>
        </p:spPr>
        <p:txBody>
          <a:bodyPr wrap="square" rtlCol="0">
            <a:spAutoFit/>
          </a:bodyPr>
          <a:lstStyle/>
          <a:p>
            <a:r>
              <a:rPr lang="en-US" sz="1200" b="1" dirty="0" err="1"/>
              <a:t>Peren</a:t>
            </a:r>
            <a:r>
              <a:rPr lang="en-US" sz="1200" b="1" dirty="0"/>
              <a:t>. Peg. ASN &amp; </a:t>
            </a:r>
            <a:r>
              <a:rPr lang="en-US" sz="1200" b="1" dirty="0" err="1"/>
              <a:t>Formasi</a:t>
            </a:r>
            <a:r>
              <a:rPr lang="en-US" sz="1200" b="1" dirty="0"/>
              <a:t> </a:t>
            </a:r>
            <a:r>
              <a:rPr lang="en-US" sz="1200" b="1" dirty="0" err="1"/>
              <a:t>Khusus</a:t>
            </a:r>
            <a:endParaRPr lang="en-US" sz="1200" b="1" dirty="0"/>
          </a:p>
        </p:txBody>
      </p:sp>
      <p:sp>
        <p:nvSpPr>
          <p:cNvPr id="161" name="TextBox 160"/>
          <p:cNvSpPr txBox="1"/>
          <p:nvPr/>
        </p:nvSpPr>
        <p:spPr>
          <a:xfrm rot="16200000">
            <a:off x="1571753" y="2141670"/>
            <a:ext cx="1647002" cy="369332"/>
          </a:xfrm>
          <a:prstGeom prst="rect">
            <a:avLst/>
          </a:prstGeom>
          <a:solidFill>
            <a:schemeClr val="tx2">
              <a:lumMod val="40000"/>
              <a:lumOff val="60000"/>
            </a:schemeClr>
          </a:solidFill>
        </p:spPr>
        <p:txBody>
          <a:bodyPr wrap="square" rtlCol="0">
            <a:spAutoFit/>
          </a:bodyPr>
          <a:lstStyle/>
          <a:p>
            <a:pPr algn="ctr"/>
            <a:r>
              <a:rPr lang="en-US" b="1" dirty="0"/>
              <a:t>SASARAN 1</a:t>
            </a:r>
          </a:p>
        </p:txBody>
      </p:sp>
      <p:sp>
        <p:nvSpPr>
          <p:cNvPr id="162" name="TextBox 161"/>
          <p:cNvSpPr txBox="1"/>
          <p:nvPr/>
        </p:nvSpPr>
        <p:spPr>
          <a:xfrm rot="16200000">
            <a:off x="1467252" y="3885393"/>
            <a:ext cx="1816571" cy="369332"/>
          </a:xfrm>
          <a:prstGeom prst="rect">
            <a:avLst/>
          </a:prstGeom>
          <a:solidFill>
            <a:schemeClr val="accent4">
              <a:lumMod val="20000"/>
              <a:lumOff val="80000"/>
            </a:schemeClr>
          </a:solidFill>
        </p:spPr>
        <p:txBody>
          <a:bodyPr wrap="square" rtlCol="0">
            <a:spAutoFit/>
          </a:bodyPr>
          <a:lstStyle/>
          <a:p>
            <a:pPr algn="ctr"/>
            <a:r>
              <a:rPr lang="en-US" b="1" dirty="0"/>
              <a:t>SASARAN 2</a:t>
            </a:r>
          </a:p>
        </p:txBody>
      </p:sp>
      <p:sp>
        <p:nvSpPr>
          <p:cNvPr id="163" name="TextBox 162"/>
          <p:cNvSpPr txBox="1"/>
          <p:nvPr/>
        </p:nvSpPr>
        <p:spPr>
          <a:xfrm rot="16200000">
            <a:off x="1764461" y="5518555"/>
            <a:ext cx="1289283" cy="307777"/>
          </a:xfrm>
          <a:prstGeom prst="rect">
            <a:avLst/>
          </a:prstGeom>
          <a:solidFill>
            <a:schemeClr val="accent6">
              <a:lumMod val="75000"/>
            </a:schemeClr>
          </a:solidFill>
        </p:spPr>
        <p:txBody>
          <a:bodyPr wrap="square" rtlCol="0">
            <a:spAutoFit/>
          </a:bodyPr>
          <a:lstStyle/>
          <a:p>
            <a:pPr algn="ctr"/>
            <a:r>
              <a:rPr lang="en-US" sz="1400" b="1" dirty="0"/>
              <a:t>SASARAN 3</a:t>
            </a:r>
          </a:p>
        </p:txBody>
      </p:sp>
      <p:sp>
        <p:nvSpPr>
          <p:cNvPr id="164" name="Rectangle 163"/>
          <p:cNvSpPr/>
          <p:nvPr/>
        </p:nvSpPr>
        <p:spPr>
          <a:xfrm>
            <a:off x="4464457" y="2916928"/>
            <a:ext cx="5050764" cy="307777"/>
          </a:xfrm>
          <a:prstGeom prst="rect">
            <a:avLst/>
          </a:prstGeom>
          <a:solidFill>
            <a:schemeClr val="tx2">
              <a:lumMod val="40000"/>
              <a:lumOff val="60000"/>
            </a:schemeClr>
          </a:solidFill>
        </p:spPr>
        <p:txBody>
          <a:bodyPr wrap="square">
            <a:spAutoFit/>
          </a:bodyPr>
          <a:lstStyle/>
          <a:p>
            <a:pPr algn="ctr">
              <a:spcAft>
                <a:spcPts val="600"/>
              </a:spcAft>
            </a:pPr>
            <a:r>
              <a:rPr lang="en-US" sz="1400" b="1" dirty="0" err="1"/>
              <a:t>Anjab</a:t>
            </a:r>
            <a:r>
              <a:rPr lang="en-US" sz="1400" b="1" dirty="0"/>
              <a:t> &amp; ABK dg E-FORMASI</a:t>
            </a:r>
            <a:r>
              <a:rPr lang="id-ID" sz="1400" b="1" dirty="0"/>
              <a:t> </a:t>
            </a:r>
            <a:r>
              <a:rPr lang="en-US" sz="1400" b="1" dirty="0"/>
              <a:t>&amp; SIM-ASN</a:t>
            </a:r>
          </a:p>
        </p:txBody>
      </p:sp>
      <p:sp>
        <p:nvSpPr>
          <p:cNvPr id="25" name="Left Brace 24"/>
          <p:cNvSpPr/>
          <p:nvPr/>
        </p:nvSpPr>
        <p:spPr>
          <a:xfrm>
            <a:off x="1505262" y="2142699"/>
            <a:ext cx="423861" cy="3444012"/>
          </a:xfrm>
          <a:prstGeom prst="leftBrace">
            <a:avLst/>
          </a:prstGeom>
          <a:ln w="28575"/>
        </p:spPr>
        <p:style>
          <a:lnRef idx="3">
            <a:schemeClr val="dk1"/>
          </a:lnRef>
          <a:fillRef idx="0">
            <a:schemeClr val="dk1"/>
          </a:fillRef>
          <a:effectRef idx="2">
            <a:schemeClr val="dk1"/>
          </a:effectRef>
          <a:fontRef idx="minor">
            <a:schemeClr val="tx1"/>
          </a:fontRef>
        </p:style>
        <p:txBody>
          <a:bodyPr rtlCol="0" anchor="ctr"/>
          <a:lstStyle/>
          <a:p>
            <a:pPr algn="ctr"/>
            <a:endParaRPr lang="id-ID"/>
          </a:p>
        </p:txBody>
      </p:sp>
      <p:sp>
        <p:nvSpPr>
          <p:cNvPr id="167" name="TextBox 166">
            <a:extLst>
              <a:ext uri="{FF2B5EF4-FFF2-40B4-BE49-F238E27FC236}">
                <a16:creationId xmlns:a16="http://schemas.microsoft.com/office/drawing/2014/main" xmlns="" id="{A3554326-E479-45F8-80F9-2C1126C56CE4}"/>
              </a:ext>
            </a:extLst>
          </p:cNvPr>
          <p:cNvSpPr txBox="1"/>
          <p:nvPr/>
        </p:nvSpPr>
        <p:spPr>
          <a:xfrm>
            <a:off x="177420" y="2959069"/>
            <a:ext cx="1327842" cy="646331"/>
          </a:xfrm>
          <a:prstGeom prst="rect">
            <a:avLst/>
          </a:prstGeom>
          <a:noFill/>
        </p:spPr>
        <p:txBody>
          <a:bodyPr wrap="square" rtlCol="0">
            <a:spAutoFit/>
          </a:bodyPr>
          <a:lstStyle/>
          <a:p>
            <a:pPr algn="ctr"/>
            <a:r>
              <a:rPr lang="id-ID" b="1" dirty="0">
                <a:latin typeface="Segoe UI" panose="020B0502040204020203" pitchFamily="34" charset="0"/>
                <a:ea typeface="Segoe UI" panose="020B0502040204020203" pitchFamily="34" charset="0"/>
                <a:cs typeface="Segoe UI" panose="020B0502040204020203" pitchFamily="34" charset="0"/>
              </a:rPr>
              <a:t>3 SASARAN</a:t>
            </a:r>
            <a:endParaRPr lang="en-US" b="1" dirty="0">
              <a:latin typeface="Segoe UI" panose="020B0502040204020203" pitchFamily="34" charset="0"/>
              <a:ea typeface="Segoe UI" panose="020B0502040204020203" pitchFamily="34" charset="0"/>
              <a:cs typeface="Segoe UI" panose="020B0502040204020203"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478277831"/>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7267766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15">
            <a:extLst>
              <a:ext uri="{FF2B5EF4-FFF2-40B4-BE49-F238E27FC236}">
                <a16:creationId xmlns:a16="http://schemas.microsoft.com/office/drawing/2014/main" xmlns="" id="{CB27BD5C-0205-4BD3-9EA8-6C80234B505B}"/>
              </a:ext>
            </a:extLst>
          </p:cNvPr>
          <p:cNvSpPr>
            <a:spLocks noEditPoints="1"/>
          </p:cNvSpPr>
          <p:nvPr/>
        </p:nvSpPr>
        <p:spPr bwMode="auto">
          <a:xfrm>
            <a:off x="1089867" y="1070978"/>
            <a:ext cx="10045700" cy="5673269"/>
          </a:xfrm>
          <a:custGeom>
            <a:avLst/>
            <a:gdLst>
              <a:gd name="T0" fmla="*/ 2685 w 3729"/>
              <a:gd name="T1" fmla="*/ 507 h 4122"/>
              <a:gd name="T2" fmla="*/ 2661 w 3729"/>
              <a:gd name="T3" fmla="*/ 456 h 4122"/>
              <a:gd name="T4" fmla="*/ 1523 w 3729"/>
              <a:gd name="T5" fmla="*/ 69 h 4122"/>
              <a:gd name="T6" fmla="*/ 1572 w 3729"/>
              <a:gd name="T7" fmla="*/ 238 h 4122"/>
              <a:gd name="T8" fmla="*/ 1783 w 3729"/>
              <a:gd name="T9" fmla="*/ 335 h 4122"/>
              <a:gd name="T10" fmla="*/ 1951 w 3729"/>
              <a:gd name="T11" fmla="*/ 400 h 4122"/>
              <a:gd name="T12" fmla="*/ 2009 w 3729"/>
              <a:gd name="T13" fmla="*/ 278 h 4122"/>
              <a:gd name="T14" fmla="*/ 2176 w 3729"/>
              <a:gd name="T15" fmla="*/ 295 h 4122"/>
              <a:gd name="T16" fmla="*/ 2416 w 3729"/>
              <a:gd name="T17" fmla="*/ 362 h 4122"/>
              <a:gd name="T18" fmla="*/ 2612 w 3729"/>
              <a:gd name="T19" fmla="*/ 347 h 4122"/>
              <a:gd name="T20" fmla="*/ 2780 w 3729"/>
              <a:gd name="T21" fmla="*/ 509 h 4122"/>
              <a:gd name="T22" fmla="*/ 2772 w 3729"/>
              <a:gd name="T23" fmla="*/ 662 h 4122"/>
              <a:gd name="T24" fmla="*/ 2863 w 3729"/>
              <a:gd name="T25" fmla="*/ 831 h 4122"/>
              <a:gd name="T26" fmla="*/ 2949 w 3729"/>
              <a:gd name="T27" fmla="*/ 1031 h 4122"/>
              <a:gd name="T28" fmla="*/ 3078 w 3729"/>
              <a:gd name="T29" fmla="*/ 1226 h 4122"/>
              <a:gd name="T30" fmla="*/ 3289 w 3729"/>
              <a:gd name="T31" fmla="*/ 1406 h 4122"/>
              <a:gd name="T32" fmla="*/ 3320 w 3729"/>
              <a:gd name="T33" fmla="*/ 1506 h 4122"/>
              <a:gd name="T34" fmla="*/ 3552 w 3729"/>
              <a:gd name="T35" fmla="*/ 1486 h 4122"/>
              <a:gd name="T36" fmla="*/ 3725 w 3729"/>
              <a:gd name="T37" fmla="*/ 1511 h 4122"/>
              <a:gd name="T38" fmla="*/ 3672 w 3729"/>
              <a:gd name="T39" fmla="*/ 1675 h 4122"/>
              <a:gd name="T40" fmla="*/ 3612 w 3729"/>
              <a:gd name="T41" fmla="*/ 1811 h 4122"/>
              <a:gd name="T42" fmla="*/ 3460 w 3729"/>
              <a:gd name="T43" fmla="*/ 1998 h 4122"/>
              <a:gd name="T44" fmla="*/ 3252 w 3729"/>
              <a:gd name="T45" fmla="*/ 2178 h 4122"/>
              <a:gd name="T46" fmla="*/ 3083 w 3729"/>
              <a:gd name="T47" fmla="*/ 2411 h 4122"/>
              <a:gd name="T48" fmla="*/ 3154 w 3729"/>
              <a:gd name="T49" fmla="*/ 2731 h 4122"/>
              <a:gd name="T50" fmla="*/ 3152 w 3729"/>
              <a:gd name="T51" fmla="*/ 3018 h 4122"/>
              <a:gd name="T52" fmla="*/ 2923 w 3729"/>
              <a:gd name="T53" fmla="*/ 3191 h 4122"/>
              <a:gd name="T54" fmla="*/ 2840 w 3729"/>
              <a:gd name="T55" fmla="*/ 3315 h 4122"/>
              <a:gd name="T56" fmla="*/ 2849 w 3729"/>
              <a:gd name="T57" fmla="*/ 3515 h 4122"/>
              <a:gd name="T58" fmla="*/ 2712 w 3729"/>
              <a:gd name="T59" fmla="*/ 3622 h 4122"/>
              <a:gd name="T60" fmla="*/ 2623 w 3729"/>
              <a:gd name="T61" fmla="*/ 3811 h 4122"/>
              <a:gd name="T62" fmla="*/ 2440 w 3729"/>
              <a:gd name="T63" fmla="*/ 4009 h 4122"/>
              <a:gd name="T64" fmla="*/ 2203 w 3729"/>
              <a:gd name="T65" fmla="*/ 4073 h 4122"/>
              <a:gd name="T66" fmla="*/ 1967 w 3729"/>
              <a:gd name="T67" fmla="*/ 4102 h 4122"/>
              <a:gd name="T68" fmla="*/ 1892 w 3729"/>
              <a:gd name="T69" fmla="*/ 3989 h 4122"/>
              <a:gd name="T70" fmla="*/ 1849 w 3729"/>
              <a:gd name="T71" fmla="*/ 3802 h 4122"/>
              <a:gd name="T72" fmla="*/ 1740 w 3729"/>
              <a:gd name="T73" fmla="*/ 3606 h 4122"/>
              <a:gd name="T74" fmla="*/ 1689 w 3729"/>
              <a:gd name="T75" fmla="*/ 3366 h 4122"/>
              <a:gd name="T76" fmla="*/ 1583 w 3729"/>
              <a:gd name="T77" fmla="*/ 3175 h 4122"/>
              <a:gd name="T78" fmla="*/ 1609 w 3729"/>
              <a:gd name="T79" fmla="*/ 2911 h 4122"/>
              <a:gd name="T80" fmla="*/ 1656 w 3729"/>
              <a:gd name="T81" fmla="*/ 2706 h 4122"/>
              <a:gd name="T82" fmla="*/ 1589 w 3729"/>
              <a:gd name="T83" fmla="*/ 2426 h 4122"/>
              <a:gd name="T84" fmla="*/ 1429 w 3729"/>
              <a:gd name="T85" fmla="*/ 2218 h 4122"/>
              <a:gd name="T86" fmla="*/ 1463 w 3729"/>
              <a:gd name="T87" fmla="*/ 1969 h 4122"/>
              <a:gd name="T88" fmla="*/ 1256 w 3729"/>
              <a:gd name="T89" fmla="*/ 1898 h 4122"/>
              <a:gd name="T90" fmla="*/ 1003 w 3729"/>
              <a:gd name="T91" fmla="*/ 1809 h 4122"/>
              <a:gd name="T92" fmla="*/ 736 w 3729"/>
              <a:gd name="T93" fmla="*/ 1842 h 4122"/>
              <a:gd name="T94" fmla="*/ 509 w 3729"/>
              <a:gd name="T95" fmla="*/ 1889 h 4122"/>
              <a:gd name="T96" fmla="*/ 300 w 3729"/>
              <a:gd name="T97" fmla="*/ 1742 h 4122"/>
              <a:gd name="T98" fmla="*/ 209 w 3729"/>
              <a:gd name="T99" fmla="*/ 1615 h 4122"/>
              <a:gd name="T100" fmla="*/ 105 w 3729"/>
              <a:gd name="T101" fmla="*/ 1475 h 4122"/>
              <a:gd name="T102" fmla="*/ 34 w 3729"/>
              <a:gd name="T103" fmla="*/ 1347 h 4122"/>
              <a:gd name="T104" fmla="*/ 72 w 3729"/>
              <a:gd name="T105" fmla="*/ 1066 h 4122"/>
              <a:gd name="T106" fmla="*/ 69 w 3729"/>
              <a:gd name="T107" fmla="*/ 831 h 4122"/>
              <a:gd name="T108" fmla="*/ 180 w 3729"/>
              <a:gd name="T109" fmla="*/ 629 h 4122"/>
              <a:gd name="T110" fmla="*/ 280 w 3729"/>
              <a:gd name="T111" fmla="*/ 531 h 4122"/>
              <a:gd name="T112" fmla="*/ 529 w 3729"/>
              <a:gd name="T113" fmla="*/ 222 h 4122"/>
              <a:gd name="T114" fmla="*/ 643 w 3729"/>
              <a:gd name="T115" fmla="*/ 122 h 4122"/>
              <a:gd name="T116" fmla="*/ 829 w 3729"/>
              <a:gd name="T117" fmla="*/ 111 h 4122"/>
              <a:gd name="T118" fmla="*/ 1023 w 3729"/>
              <a:gd name="T119" fmla="*/ 51 h 4122"/>
              <a:gd name="T120" fmla="*/ 1380 w 3729"/>
              <a:gd name="T121" fmla="*/ 26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9" h="4122">
                <a:moveTo>
                  <a:pt x="2732" y="555"/>
                </a:moveTo>
                <a:lnTo>
                  <a:pt x="2736" y="558"/>
                </a:lnTo>
                <a:lnTo>
                  <a:pt x="2738" y="560"/>
                </a:lnTo>
                <a:lnTo>
                  <a:pt x="2740" y="562"/>
                </a:lnTo>
                <a:lnTo>
                  <a:pt x="2740" y="562"/>
                </a:lnTo>
                <a:lnTo>
                  <a:pt x="2740" y="562"/>
                </a:lnTo>
                <a:lnTo>
                  <a:pt x="2740" y="560"/>
                </a:lnTo>
                <a:lnTo>
                  <a:pt x="2740" y="558"/>
                </a:lnTo>
                <a:lnTo>
                  <a:pt x="2736" y="556"/>
                </a:lnTo>
                <a:lnTo>
                  <a:pt x="2734" y="555"/>
                </a:lnTo>
                <a:lnTo>
                  <a:pt x="2732" y="555"/>
                </a:lnTo>
                <a:close/>
                <a:moveTo>
                  <a:pt x="2703" y="531"/>
                </a:moveTo>
                <a:lnTo>
                  <a:pt x="2723" y="555"/>
                </a:lnTo>
                <a:lnTo>
                  <a:pt x="2729" y="555"/>
                </a:lnTo>
                <a:lnTo>
                  <a:pt x="2723" y="547"/>
                </a:lnTo>
                <a:lnTo>
                  <a:pt x="2718" y="540"/>
                </a:lnTo>
                <a:lnTo>
                  <a:pt x="2711" y="535"/>
                </a:lnTo>
                <a:lnTo>
                  <a:pt x="2703" y="531"/>
                </a:lnTo>
                <a:close/>
                <a:moveTo>
                  <a:pt x="2672" y="478"/>
                </a:moveTo>
                <a:lnTo>
                  <a:pt x="2672" y="495"/>
                </a:lnTo>
                <a:lnTo>
                  <a:pt x="2680" y="495"/>
                </a:lnTo>
                <a:lnTo>
                  <a:pt x="2681" y="502"/>
                </a:lnTo>
                <a:lnTo>
                  <a:pt x="2685" y="507"/>
                </a:lnTo>
                <a:lnTo>
                  <a:pt x="2689" y="513"/>
                </a:lnTo>
                <a:lnTo>
                  <a:pt x="2692" y="518"/>
                </a:lnTo>
                <a:lnTo>
                  <a:pt x="2696" y="518"/>
                </a:lnTo>
                <a:lnTo>
                  <a:pt x="2696" y="502"/>
                </a:lnTo>
                <a:lnTo>
                  <a:pt x="2692" y="500"/>
                </a:lnTo>
                <a:lnTo>
                  <a:pt x="2689" y="498"/>
                </a:lnTo>
                <a:lnTo>
                  <a:pt x="2687" y="495"/>
                </a:lnTo>
                <a:lnTo>
                  <a:pt x="2685" y="491"/>
                </a:lnTo>
                <a:lnTo>
                  <a:pt x="2683" y="486"/>
                </a:lnTo>
                <a:lnTo>
                  <a:pt x="2676" y="486"/>
                </a:lnTo>
                <a:lnTo>
                  <a:pt x="2676" y="478"/>
                </a:lnTo>
                <a:lnTo>
                  <a:pt x="2672" y="478"/>
                </a:lnTo>
                <a:close/>
                <a:moveTo>
                  <a:pt x="2656" y="455"/>
                </a:moveTo>
                <a:lnTo>
                  <a:pt x="2660" y="458"/>
                </a:lnTo>
                <a:lnTo>
                  <a:pt x="2661" y="462"/>
                </a:lnTo>
                <a:lnTo>
                  <a:pt x="2663" y="464"/>
                </a:lnTo>
                <a:lnTo>
                  <a:pt x="2667" y="469"/>
                </a:lnTo>
                <a:lnTo>
                  <a:pt x="2669" y="475"/>
                </a:lnTo>
                <a:lnTo>
                  <a:pt x="2672" y="475"/>
                </a:lnTo>
                <a:lnTo>
                  <a:pt x="2671" y="467"/>
                </a:lnTo>
                <a:lnTo>
                  <a:pt x="2669" y="462"/>
                </a:lnTo>
                <a:lnTo>
                  <a:pt x="2667" y="458"/>
                </a:lnTo>
                <a:lnTo>
                  <a:pt x="2661" y="456"/>
                </a:lnTo>
                <a:lnTo>
                  <a:pt x="2656" y="455"/>
                </a:lnTo>
                <a:close/>
                <a:moveTo>
                  <a:pt x="1469" y="0"/>
                </a:moveTo>
                <a:lnTo>
                  <a:pt x="1480" y="2"/>
                </a:lnTo>
                <a:lnTo>
                  <a:pt x="1480" y="6"/>
                </a:lnTo>
                <a:lnTo>
                  <a:pt x="1485" y="7"/>
                </a:lnTo>
                <a:lnTo>
                  <a:pt x="1489" y="9"/>
                </a:lnTo>
                <a:lnTo>
                  <a:pt x="1494" y="9"/>
                </a:lnTo>
                <a:lnTo>
                  <a:pt x="1500" y="9"/>
                </a:lnTo>
                <a:lnTo>
                  <a:pt x="1500" y="29"/>
                </a:lnTo>
                <a:lnTo>
                  <a:pt x="1511" y="27"/>
                </a:lnTo>
                <a:lnTo>
                  <a:pt x="1518" y="24"/>
                </a:lnTo>
                <a:lnTo>
                  <a:pt x="1527" y="20"/>
                </a:lnTo>
                <a:lnTo>
                  <a:pt x="1540" y="18"/>
                </a:lnTo>
                <a:lnTo>
                  <a:pt x="1543" y="27"/>
                </a:lnTo>
                <a:lnTo>
                  <a:pt x="1545" y="42"/>
                </a:lnTo>
                <a:lnTo>
                  <a:pt x="1543" y="55"/>
                </a:lnTo>
                <a:lnTo>
                  <a:pt x="1540" y="55"/>
                </a:lnTo>
                <a:lnTo>
                  <a:pt x="1538" y="58"/>
                </a:lnTo>
                <a:lnTo>
                  <a:pt x="1536" y="60"/>
                </a:lnTo>
                <a:lnTo>
                  <a:pt x="1534" y="62"/>
                </a:lnTo>
                <a:lnTo>
                  <a:pt x="1534" y="66"/>
                </a:lnTo>
                <a:lnTo>
                  <a:pt x="1532" y="69"/>
                </a:lnTo>
                <a:lnTo>
                  <a:pt x="1523" y="69"/>
                </a:lnTo>
                <a:lnTo>
                  <a:pt x="1523" y="75"/>
                </a:lnTo>
                <a:lnTo>
                  <a:pt x="1521" y="76"/>
                </a:lnTo>
                <a:lnTo>
                  <a:pt x="1521" y="80"/>
                </a:lnTo>
                <a:lnTo>
                  <a:pt x="1520" y="86"/>
                </a:lnTo>
                <a:lnTo>
                  <a:pt x="1534" y="96"/>
                </a:lnTo>
                <a:lnTo>
                  <a:pt x="1541" y="111"/>
                </a:lnTo>
                <a:lnTo>
                  <a:pt x="1545" y="129"/>
                </a:lnTo>
                <a:lnTo>
                  <a:pt x="1543" y="155"/>
                </a:lnTo>
                <a:lnTo>
                  <a:pt x="1516" y="178"/>
                </a:lnTo>
                <a:lnTo>
                  <a:pt x="1512" y="186"/>
                </a:lnTo>
                <a:lnTo>
                  <a:pt x="1503" y="186"/>
                </a:lnTo>
                <a:lnTo>
                  <a:pt x="1503" y="191"/>
                </a:lnTo>
                <a:lnTo>
                  <a:pt x="1492" y="195"/>
                </a:lnTo>
                <a:lnTo>
                  <a:pt x="1496" y="202"/>
                </a:lnTo>
                <a:lnTo>
                  <a:pt x="1509" y="206"/>
                </a:lnTo>
                <a:lnTo>
                  <a:pt x="1514" y="200"/>
                </a:lnTo>
                <a:lnTo>
                  <a:pt x="1523" y="198"/>
                </a:lnTo>
                <a:lnTo>
                  <a:pt x="1532" y="200"/>
                </a:lnTo>
                <a:lnTo>
                  <a:pt x="1543" y="202"/>
                </a:lnTo>
                <a:lnTo>
                  <a:pt x="1549" y="229"/>
                </a:lnTo>
                <a:lnTo>
                  <a:pt x="1560" y="235"/>
                </a:lnTo>
                <a:lnTo>
                  <a:pt x="1560" y="238"/>
                </a:lnTo>
                <a:lnTo>
                  <a:pt x="1572" y="238"/>
                </a:lnTo>
                <a:lnTo>
                  <a:pt x="1572" y="242"/>
                </a:lnTo>
                <a:lnTo>
                  <a:pt x="1589" y="242"/>
                </a:lnTo>
                <a:lnTo>
                  <a:pt x="1592" y="251"/>
                </a:lnTo>
                <a:lnTo>
                  <a:pt x="1600" y="251"/>
                </a:lnTo>
                <a:lnTo>
                  <a:pt x="1600" y="255"/>
                </a:lnTo>
                <a:lnTo>
                  <a:pt x="1609" y="255"/>
                </a:lnTo>
                <a:lnTo>
                  <a:pt x="1609" y="258"/>
                </a:lnTo>
                <a:lnTo>
                  <a:pt x="1660" y="255"/>
                </a:lnTo>
                <a:lnTo>
                  <a:pt x="1660" y="258"/>
                </a:lnTo>
                <a:lnTo>
                  <a:pt x="1680" y="258"/>
                </a:lnTo>
                <a:lnTo>
                  <a:pt x="1680" y="262"/>
                </a:lnTo>
                <a:lnTo>
                  <a:pt x="1700" y="262"/>
                </a:lnTo>
                <a:lnTo>
                  <a:pt x="1700" y="266"/>
                </a:lnTo>
                <a:lnTo>
                  <a:pt x="1709" y="266"/>
                </a:lnTo>
                <a:lnTo>
                  <a:pt x="1712" y="275"/>
                </a:lnTo>
                <a:lnTo>
                  <a:pt x="1720" y="275"/>
                </a:lnTo>
                <a:lnTo>
                  <a:pt x="1720" y="278"/>
                </a:lnTo>
                <a:lnTo>
                  <a:pt x="1752" y="278"/>
                </a:lnTo>
                <a:lnTo>
                  <a:pt x="1756" y="286"/>
                </a:lnTo>
                <a:lnTo>
                  <a:pt x="1763" y="286"/>
                </a:lnTo>
                <a:lnTo>
                  <a:pt x="1769" y="322"/>
                </a:lnTo>
                <a:lnTo>
                  <a:pt x="1778" y="329"/>
                </a:lnTo>
                <a:lnTo>
                  <a:pt x="1783" y="335"/>
                </a:lnTo>
                <a:lnTo>
                  <a:pt x="1789" y="340"/>
                </a:lnTo>
                <a:lnTo>
                  <a:pt x="1796" y="344"/>
                </a:lnTo>
                <a:lnTo>
                  <a:pt x="1807" y="346"/>
                </a:lnTo>
                <a:lnTo>
                  <a:pt x="1823" y="346"/>
                </a:lnTo>
                <a:lnTo>
                  <a:pt x="1836" y="351"/>
                </a:lnTo>
                <a:lnTo>
                  <a:pt x="1849" y="351"/>
                </a:lnTo>
                <a:lnTo>
                  <a:pt x="1863" y="355"/>
                </a:lnTo>
                <a:lnTo>
                  <a:pt x="1863" y="358"/>
                </a:lnTo>
                <a:lnTo>
                  <a:pt x="1880" y="358"/>
                </a:lnTo>
                <a:lnTo>
                  <a:pt x="1883" y="366"/>
                </a:lnTo>
                <a:lnTo>
                  <a:pt x="1896" y="366"/>
                </a:lnTo>
                <a:lnTo>
                  <a:pt x="1896" y="369"/>
                </a:lnTo>
                <a:lnTo>
                  <a:pt x="1903" y="369"/>
                </a:lnTo>
                <a:lnTo>
                  <a:pt x="1903" y="375"/>
                </a:lnTo>
                <a:lnTo>
                  <a:pt x="1916" y="375"/>
                </a:lnTo>
                <a:lnTo>
                  <a:pt x="1920" y="382"/>
                </a:lnTo>
                <a:lnTo>
                  <a:pt x="1929" y="382"/>
                </a:lnTo>
                <a:lnTo>
                  <a:pt x="1932" y="391"/>
                </a:lnTo>
                <a:lnTo>
                  <a:pt x="1934" y="391"/>
                </a:lnTo>
                <a:lnTo>
                  <a:pt x="1938" y="393"/>
                </a:lnTo>
                <a:lnTo>
                  <a:pt x="1941" y="396"/>
                </a:lnTo>
                <a:lnTo>
                  <a:pt x="1945" y="398"/>
                </a:lnTo>
                <a:lnTo>
                  <a:pt x="1951" y="400"/>
                </a:lnTo>
                <a:lnTo>
                  <a:pt x="1954" y="402"/>
                </a:lnTo>
                <a:lnTo>
                  <a:pt x="1956" y="402"/>
                </a:lnTo>
                <a:lnTo>
                  <a:pt x="1956" y="398"/>
                </a:lnTo>
                <a:lnTo>
                  <a:pt x="1969" y="398"/>
                </a:lnTo>
                <a:lnTo>
                  <a:pt x="1972" y="393"/>
                </a:lnTo>
                <a:lnTo>
                  <a:pt x="1976" y="389"/>
                </a:lnTo>
                <a:lnTo>
                  <a:pt x="1980" y="386"/>
                </a:lnTo>
                <a:lnTo>
                  <a:pt x="1983" y="382"/>
                </a:lnTo>
                <a:lnTo>
                  <a:pt x="1985" y="376"/>
                </a:lnTo>
                <a:lnTo>
                  <a:pt x="1989" y="369"/>
                </a:lnTo>
                <a:lnTo>
                  <a:pt x="1989" y="369"/>
                </a:lnTo>
                <a:lnTo>
                  <a:pt x="1991" y="367"/>
                </a:lnTo>
                <a:lnTo>
                  <a:pt x="1992" y="367"/>
                </a:lnTo>
                <a:lnTo>
                  <a:pt x="1992" y="366"/>
                </a:lnTo>
                <a:lnTo>
                  <a:pt x="1992" y="362"/>
                </a:lnTo>
                <a:lnTo>
                  <a:pt x="1992" y="358"/>
                </a:lnTo>
                <a:lnTo>
                  <a:pt x="1989" y="358"/>
                </a:lnTo>
                <a:lnTo>
                  <a:pt x="1989" y="349"/>
                </a:lnTo>
                <a:lnTo>
                  <a:pt x="1983" y="349"/>
                </a:lnTo>
                <a:lnTo>
                  <a:pt x="1981" y="331"/>
                </a:lnTo>
                <a:lnTo>
                  <a:pt x="1985" y="311"/>
                </a:lnTo>
                <a:lnTo>
                  <a:pt x="1989" y="295"/>
                </a:lnTo>
                <a:lnTo>
                  <a:pt x="2009" y="278"/>
                </a:lnTo>
                <a:lnTo>
                  <a:pt x="2009" y="275"/>
                </a:lnTo>
                <a:lnTo>
                  <a:pt x="2023" y="271"/>
                </a:lnTo>
                <a:lnTo>
                  <a:pt x="2029" y="262"/>
                </a:lnTo>
                <a:lnTo>
                  <a:pt x="2056" y="262"/>
                </a:lnTo>
                <a:lnTo>
                  <a:pt x="2063" y="251"/>
                </a:lnTo>
                <a:lnTo>
                  <a:pt x="2112" y="251"/>
                </a:lnTo>
                <a:lnTo>
                  <a:pt x="2112" y="255"/>
                </a:lnTo>
                <a:lnTo>
                  <a:pt x="2123" y="255"/>
                </a:lnTo>
                <a:lnTo>
                  <a:pt x="2123" y="258"/>
                </a:lnTo>
                <a:lnTo>
                  <a:pt x="2132" y="258"/>
                </a:lnTo>
                <a:lnTo>
                  <a:pt x="2132" y="262"/>
                </a:lnTo>
                <a:lnTo>
                  <a:pt x="2160" y="262"/>
                </a:lnTo>
                <a:lnTo>
                  <a:pt x="2160" y="266"/>
                </a:lnTo>
                <a:lnTo>
                  <a:pt x="2163" y="271"/>
                </a:lnTo>
                <a:lnTo>
                  <a:pt x="2163" y="273"/>
                </a:lnTo>
                <a:lnTo>
                  <a:pt x="2165" y="276"/>
                </a:lnTo>
                <a:lnTo>
                  <a:pt x="2163" y="280"/>
                </a:lnTo>
                <a:lnTo>
                  <a:pt x="2163" y="282"/>
                </a:lnTo>
                <a:lnTo>
                  <a:pt x="2165" y="284"/>
                </a:lnTo>
                <a:lnTo>
                  <a:pt x="2167" y="286"/>
                </a:lnTo>
                <a:lnTo>
                  <a:pt x="2171" y="287"/>
                </a:lnTo>
                <a:lnTo>
                  <a:pt x="2176" y="289"/>
                </a:lnTo>
                <a:lnTo>
                  <a:pt x="2176" y="295"/>
                </a:lnTo>
                <a:lnTo>
                  <a:pt x="2203" y="295"/>
                </a:lnTo>
                <a:lnTo>
                  <a:pt x="2203" y="298"/>
                </a:lnTo>
                <a:lnTo>
                  <a:pt x="2220" y="302"/>
                </a:lnTo>
                <a:lnTo>
                  <a:pt x="2220" y="306"/>
                </a:lnTo>
                <a:lnTo>
                  <a:pt x="2223" y="306"/>
                </a:lnTo>
                <a:lnTo>
                  <a:pt x="2225" y="306"/>
                </a:lnTo>
                <a:lnTo>
                  <a:pt x="2227" y="304"/>
                </a:lnTo>
                <a:lnTo>
                  <a:pt x="2227" y="302"/>
                </a:lnTo>
                <a:lnTo>
                  <a:pt x="2229" y="302"/>
                </a:lnTo>
                <a:lnTo>
                  <a:pt x="2243" y="302"/>
                </a:lnTo>
                <a:lnTo>
                  <a:pt x="2256" y="306"/>
                </a:lnTo>
                <a:lnTo>
                  <a:pt x="2269" y="309"/>
                </a:lnTo>
                <a:lnTo>
                  <a:pt x="2272" y="342"/>
                </a:lnTo>
                <a:lnTo>
                  <a:pt x="2296" y="346"/>
                </a:lnTo>
                <a:lnTo>
                  <a:pt x="2305" y="344"/>
                </a:lnTo>
                <a:lnTo>
                  <a:pt x="2318" y="342"/>
                </a:lnTo>
                <a:lnTo>
                  <a:pt x="2332" y="342"/>
                </a:lnTo>
                <a:lnTo>
                  <a:pt x="2332" y="346"/>
                </a:lnTo>
                <a:lnTo>
                  <a:pt x="2369" y="349"/>
                </a:lnTo>
                <a:lnTo>
                  <a:pt x="2369" y="355"/>
                </a:lnTo>
                <a:lnTo>
                  <a:pt x="2389" y="355"/>
                </a:lnTo>
                <a:lnTo>
                  <a:pt x="2392" y="362"/>
                </a:lnTo>
                <a:lnTo>
                  <a:pt x="2416" y="362"/>
                </a:lnTo>
                <a:lnTo>
                  <a:pt x="2416" y="366"/>
                </a:lnTo>
                <a:lnTo>
                  <a:pt x="2429" y="369"/>
                </a:lnTo>
                <a:lnTo>
                  <a:pt x="2449" y="369"/>
                </a:lnTo>
                <a:lnTo>
                  <a:pt x="2456" y="375"/>
                </a:lnTo>
                <a:lnTo>
                  <a:pt x="2467" y="380"/>
                </a:lnTo>
                <a:lnTo>
                  <a:pt x="2480" y="384"/>
                </a:lnTo>
                <a:lnTo>
                  <a:pt x="2492" y="382"/>
                </a:lnTo>
                <a:lnTo>
                  <a:pt x="2503" y="366"/>
                </a:lnTo>
                <a:lnTo>
                  <a:pt x="2536" y="358"/>
                </a:lnTo>
                <a:lnTo>
                  <a:pt x="2536" y="349"/>
                </a:lnTo>
                <a:lnTo>
                  <a:pt x="2563" y="346"/>
                </a:lnTo>
                <a:lnTo>
                  <a:pt x="2569" y="338"/>
                </a:lnTo>
                <a:lnTo>
                  <a:pt x="2572" y="336"/>
                </a:lnTo>
                <a:lnTo>
                  <a:pt x="2578" y="338"/>
                </a:lnTo>
                <a:lnTo>
                  <a:pt x="2583" y="338"/>
                </a:lnTo>
                <a:lnTo>
                  <a:pt x="2589" y="340"/>
                </a:lnTo>
                <a:lnTo>
                  <a:pt x="2592" y="340"/>
                </a:lnTo>
                <a:lnTo>
                  <a:pt x="2596" y="342"/>
                </a:lnTo>
                <a:lnTo>
                  <a:pt x="2600" y="349"/>
                </a:lnTo>
                <a:lnTo>
                  <a:pt x="2603" y="351"/>
                </a:lnTo>
                <a:lnTo>
                  <a:pt x="2607" y="349"/>
                </a:lnTo>
                <a:lnTo>
                  <a:pt x="2611" y="349"/>
                </a:lnTo>
                <a:lnTo>
                  <a:pt x="2612" y="347"/>
                </a:lnTo>
                <a:lnTo>
                  <a:pt x="2612" y="346"/>
                </a:lnTo>
                <a:lnTo>
                  <a:pt x="2616" y="346"/>
                </a:lnTo>
                <a:lnTo>
                  <a:pt x="2620" y="346"/>
                </a:lnTo>
                <a:lnTo>
                  <a:pt x="2623" y="347"/>
                </a:lnTo>
                <a:lnTo>
                  <a:pt x="2625" y="349"/>
                </a:lnTo>
                <a:lnTo>
                  <a:pt x="2629" y="349"/>
                </a:lnTo>
                <a:lnTo>
                  <a:pt x="2629" y="362"/>
                </a:lnTo>
                <a:lnTo>
                  <a:pt x="2641" y="364"/>
                </a:lnTo>
                <a:lnTo>
                  <a:pt x="2660" y="367"/>
                </a:lnTo>
                <a:lnTo>
                  <a:pt x="2681" y="369"/>
                </a:lnTo>
                <a:lnTo>
                  <a:pt x="2701" y="369"/>
                </a:lnTo>
                <a:lnTo>
                  <a:pt x="2716" y="366"/>
                </a:lnTo>
                <a:lnTo>
                  <a:pt x="2716" y="362"/>
                </a:lnTo>
                <a:lnTo>
                  <a:pt x="2743" y="358"/>
                </a:lnTo>
                <a:lnTo>
                  <a:pt x="2756" y="395"/>
                </a:lnTo>
                <a:lnTo>
                  <a:pt x="2769" y="402"/>
                </a:lnTo>
                <a:lnTo>
                  <a:pt x="2769" y="426"/>
                </a:lnTo>
                <a:lnTo>
                  <a:pt x="2776" y="429"/>
                </a:lnTo>
                <a:lnTo>
                  <a:pt x="2776" y="438"/>
                </a:lnTo>
                <a:lnTo>
                  <a:pt x="2780" y="438"/>
                </a:lnTo>
                <a:lnTo>
                  <a:pt x="2780" y="446"/>
                </a:lnTo>
                <a:lnTo>
                  <a:pt x="2783" y="446"/>
                </a:lnTo>
                <a:lnTo>
                  <a:pt x="2780" y="509"/>
                </a:lnTo>
                <a:lnTo>
                  <a:pt x="2776" y="509"/>
                </a:lnTo>
                <a:lnTo>
                  <a:pt x="2776" y="518"/>
                </a:lnTo>
                <a:lnTo>
                  <a:pt x="2772" y="518"/>
                </a:lnTo>
                <a:lnTo>
                  <a:pt x="2772" y="531"/>
                </a:lnTo>
                <a:lnTo>
                  <a:pt x="2769" y="531"/>
                </a:lnTo>
                <a:lnTo>
                  <a:pt x="2769" y="535"/>
                </a:lnTo>
                <a:lnTo>
                  <a:pt x="2772" y="535"/>
                </a:lnTo>
                <a:lnTo>
                  <a:pt x="2772" y="558"/>
                </a:lnTo>
                <a:lnTo>
                  <a:pt x="2763" y="564"/>
                </a:lnTo>
                <a:lnTo>
                  <a:pt x="2758" y="567"/>
                </a:lnTo>
                <a:lnTo>
                  <a:pt x="2752" y="569"/>
                </a:lnTo>
                <a:lnTo>
                  <a:pt x="2740" y="566"/>
                </a:lnTo>
                <a:lnTo>
                  <a:pt x="2740" y="578"/>
                </a:lnTo>
                <a:lnTo>
                  <a:pt x="2736" y="578"/>
                </a:lnTo>
                <a:lnTo>
                  <a:pt x="2736" y="582"/>
                </a:lnTo>
                <a:lnTo>
                  <a:pt x="2740" y="582"/>
                </a:lnTo>
                <a:lnTo>
                  <a:pt x="2743" y="602"/>
                </a:lnTo>
                <a:lnTo>
                  <a:pt x="2749" y="602"/>
                </a:lnTo>
                <a:lnTo>
                  <a:pt x="2749" y="615"/>
                </a:lnTo>
                <a:lnTo>
                  <a:pt x="2752" y="615"/>
                </a:lnTo>
                <a:lnTo>
                  <a:pt x="2756" y="635"/>
                </a:lnTo>
                <a:lnTo>
                  <a:pt x="2763" y="638"/>
                </a:lnTo>
                <a:lnTo>
                  <a:pt x="2772" y="662"/>
                </a:lnTo>
                <a:lnTo>
                  <a:pt x="2780" y="666"/>
                </a:lnTo>
                <a:lnTo>
                  <a:pt x="2780" y="678"/>
                </a:lnTo>
                <a:lnTo>
                  <a:pt x="2783" y="678"/>
                </a:lnTo>
                <a:lnTo>
                  <a:pt x="2783" y="686"/>
                </a:lnTo>
                <a:lnTo>
                  <a:pt x="2792" y="691"/>
                </a:lnTo>
                <a:lnTo>
                  <a:pt x="2796" y="706"/>
                </a:lnTo>
                <a:lnTo>
                  <a:pt x="2809" y="715"/>
                </a:lnTo>
                <a:lnTo>
                  <a:pt x="2816" y="738"/>
                </a:lnTo>
                <a:lnTo>
                  <a:pt x="2820" y="738"/>
                </a:lnTo>
                <a:lnTo>
                  <a:pt x="2820" y="746"/>
                </a:lnTo>
                <a:lnTo>
                  <a:pt x="2829" y="751"/>
                </a:lnTo>
                <a:lnTo>
                  <a:pt x="2849" y="775"/>
                </a:lnTo>
                <a:lnTo>
                  <a:pt x="2845" y="782"/>
                </a:lnTo>
                <a:lnTo>
                  <a:pt x="2841" y="789"/>
                </a:lnTo>
                <a:lnTo>
                  <a:pt x="2840" y="796"/>
                </a:lnTo>
                <a:lnTo>
                  <a:pt x="2840" y="806"/>
                </a:lnTo>
                <a:lnTo>
                  <a:pt x="2843" y="806"/>
                </a:lnTo>
                <a:lnTo>
                  <a:pt x="2843" y="818"/>
                </a:lnTo>
                <a:lnTo>
                  <a:pt x="2849" y="818"/>
                </a:lnTo>
                <a:lnTo>
                  <a:pt x="2852" y="822"/>
                </a:lnTo>
                <a:lnTo>
                  <a:pt x="2856" y="824"/>
                </a:lnTo>
                <a:lnTo>
                  <a:pt x="2860" y="827"/>
                </a:lnTo>
                <a:lnTo>
                  <a:pt x="2863" y="831"/>
                </a:lnTo>
                <a:lnTo>
                  <a:pt x="2869" y="838"/>
                </a:lnTo>
                <a:lnTo>
                  <a:pt x="2876" y="838"/>
                </a:lnTo>
                <a:lnTo>
                  <a:pt x="2876" y="842"/>
                </a:lnTo>
                <a:lnTo>
                  <a:pt x="2889" y="842"/>
                </a:lnTo>
                <a:lnTo>
                  <a:pt x="2889" y="844"/>
                </a:lnTo>
                <a:lnTo>
                  <a:pt x="2891" y="847"/>
                </a:lnTo>
                <a:lnTo>
                  <a:pt x="2894" y="851"/>
                </a:lnTo>
                <a:lnTo>
                  <a:pt x="2896" y="856"/>
                </a:lnTo>
                <a:lnTo>
                  <a:pt x="2900" y="860"/>
                </a:lnTo>
                <a:lnTo>
                  <a:pt x="2901" y="864"/>
                </a:lnTo>
                <a:lnTo>
                  <a:pt x="2903" y="866"/>
                </a:lnTo>
                <a:lnTo>
                  <a:pt x="2912" y="866"/>
                </a:lnTo>
                <a:lnTo>
                  <a:pt x="2916" y="875"/>
                </a:lnTo>
                <a:lnTo>
                  <a:pt x="2920" y="875"/>
                </a:lnTo>
                <a:lnTo>
                  <a:pt x="2920" y="895"/>
                </a:lnTo>
                <a:lnTo>
                  <a:pt x="2923" y="895"/>
                </a:lnTo>
                <a:lnTo>
                  <a:pt x="2932" y="918"/>
                </a:lnTo>
                <a:lnTo>
                  <a:pt x="2936" y="918"/>
                </a:lnTo>
                <a:lnTo>
                  <a:pt x="2936" y="951"/>
                </a:lnTo>
                <a:lnTo>
                  <a:pt x="2940" y="951"/>
                </a:lnTo>
                <a:lnTo>
                  <a:pt x="2940" y="958"/>
                </a:lnTo>
                <a:lnTo>
                  <a:pt x="2943" y="958"/>
                </a:lnTo>
                <a:lnTo>
                  <a:pt x="2949" y="1031"/>
                </a:lnTo>
                <a:lnTo>
                  <a:pt x="2956" y="1035"/>
                </a:lnTo>
                <a:lnTo>
                  <a:pt x="2960" y="1062"/>
                </a:lnTo>
                <a:lnTo>
                  <a:pt x="2976" y="1062"/>
                </a:lnTo>
                <a:lnTo>
                  <a:pt x="2987" y="1076"/>
                </a:lnTo>
                <a:lnTo>
                  <a:pt x="3003" y="1091"/>
                </a:lnTo>
                <a:lnTo>
                  <a:pt x="3020" y="1098"/>
                </a:lnTo>
                <a:lnTo>
                  <a:pt x="3020" y="1106"/>
                </a:lnTo>
                <a:lnTo>
                  <a:pt x="3029" y="1106"/>
                </a:lnTo>
                <a:lnTo>
                  <a:pt x="3032" y="1118"/>
                </a:lnTo>
                <a:lnTo>
                  <a:pt x="3040" y="1122"/>
                </a:lnTo>
                <a:lnTo>
                  <a:pt x="3056" y="1171"/>
                </a:lnTo>
                <a:lnTo>
                  <a:pt x="3060" y="1171"/>
                </a:lnTo>
                <a:lnTo>
                  <a:pt x="3060" y="1195"/>
                </a:lnTo>
                <a:lnTo>
                  <a:pt x="3063" y="1195"/>
                </a:lnTo>
                <a:lnTo>
                  <a:pt x="3063" y="1202"/>
                </a:lnTo>
                <a:lnTo>
                  <a:pt x="3069" y="1202"/>
                </a:lnTo>
                <a:lnTo>
                  <a:pt x="3069" y="1222"/>
                </a:lnTo>
                <a:lnTo>
                  <a:pt x="3072" y="1222"/>
                </a:lnTo>
                <a:lnTo>
                  <a:pt x="3074" y="1224"/>
                </a:lnTo>
                <a:lnTo>
                  <a:pt x="3074" y="1224"/>
                </a:lnTo>
                <a:lnTo>
                  <a:pt x="3074" y="1226"/>
                </a:lnTo>
                <a:lnTo>
                  <a:pt x="3076" y="1226"/>
                </a:lnTo>
                <a:lnTo>
                  <a:pt x="3078" y="1226"/>
                </a:lnTo>
                <a:lnTo>
                  <a:pt x="3080" y="1226"/>
                </a:lnTo>
                <a:lnTo>
                  <a:pt x="3089" y="1251"/>
                </a:lnTo>
                <a:lnTo>
                  <a:pt x="3112" y="1251"/>
                </a:lnTo>
                <a:lnTo>
                  <a:pt x="3116" y="1275"/>
                </a:lnTo>
                <a:lnTo>
                  <a:pt x="3120" y="1275"/>
                </a:lnTo>
                <a:lnTo>
                  <a:pt x="3120" y="1278"/>
                </a:lnTo>
                <a:lnTo>
                  <a:pt x="3143" y="1278"/>
                </a:lnTo>
                <a:lnTo>
                  <a:pt x="3156" y="1295"/>
                </a:lnTo>
                <a:lnTo>
                  <a:pt x="3172" y="1295"/>
                </a:lnTo>
                <a:lnTo>
                  <a:pt x="3172" y="1298"/>
                </a:lnTo>
                <a:lnTo>
                  <a:pt x="3183" y="1306"/>
                </a:lnTo>
                <a:lnTo>
                  <a:pt x="3183" y="1315"/>
                </a:lnTo>
                <a:lnTo>
                  <a:pt x="3203" y="1329"/>
                </a:lnTo>
                <a:lnTo>
                  <a:pt x="3209" y="1338"/>
                </a:lnTo>
                <a:lnTo>
                  <a:pt x="3216" y="1338"/>
                </a:lnTo>
                <a:lnTo>
                  <a:pt x="3220" y="1346"/>
                </a:lnTo>
                <a:lnTo>
                  <a:pt x="3243" y="1366"/>
                </a:lnTo>
                <a:lnTo>
                  <a:pt x="3243" y="1378"/>
                </a:lnTo>
                <a:lnTo>
                  <a:pt x="3256" y="1382"/>
                </a:lnTo>
                <a:lnTo>
                  <a:pt x="3269" y="1398"/>
                </a:lnTo>
                <a:lnTo>
                  <a:pt x="3276" y="1398"/>
                </a:lnTo>
                <a:lnTo>
                  <a:pt x="3276" y="1406"/>
                </a:lnTo>
                <a:lnTo>
                  <a:pt x="3289" y="1406"/>
                </a:lnTo>
                <a:lnTo>
                  <a:pt x="3289" y="1409"/>
                </a:lnTo>
                <a:lnTo>
                  <a:pt x="3292" y="1415"/>
                </a:lnTo>
                <a:lnTo>
                  <a:pt x="3296" y="1420"/>
                </a:lnTo>
                <a:lnTo>
                  <a:pt x="3300" y="1426"/>
                </a:lnTo>
                <a:lnTo>
                  <a:pt x="3303" y="1431"/>
                </a:lnTo>
                <a:lnTo>
                  <a:pt x="3303" y="1455"/>
                </a:lnTo>
                <a:lnTo>
                  <a:pt x="3296" y="1458"/>
                </a:lnTo>
                <a:lnTo>
                  <a:pt x="3296" y="1466"/>
                </a:lnTo>
                <a:lnTo>
                  <a:pt x="3292" y="1466"/>
                </a:lnTo>
                <a:lnTo>
                  <a:pt x="3292" y="1469"/>
                </a:lnTo>
                <a:lnTo>
                  <a:pt x="3294" y="1471"/>
                </a:lnTo>
                <a:lnTo>
                  <a:pt x="3294" y="1473"/>
                </a:lnTo>
                <a:lnTo>
                  <a:pt x="3296" y="1476"/>
                </a:lnTo>
                <a:lnTo>
                  <a:pt x="3296" y="1482"/>
                </a:lnTo>
                <a:lnTo>
                  <a:pt x="3301" y="1484"/>
                </a:lnTo>
                <a:lnTo>
                  <a:pt x="3307" y="1486"/>
                </a:lnTo>
                <a:lnTo>
                  <a:pt x="3309" y="1489"/>
                </a:lnTo>
                <a:lnTo>
                  <a:pt x="3311" y="1491"/>
                </a:lnTo>
                <a:lnTo>
                  <a:pt x="3311" y="1495"/>
                </a:lnTo>
                <a:lnTo>
                  <a:pt x="3312" y="1498"/>
                </a:lnTo>
                <a:lnTo>
                  <a:pt x="3312" y="1502"/>
                </a:lnTo>
                <a:lnTo>
                  <a:pt x="3316" y="1506"/>
                </a:lnTo>
                <a:lnTo>
                  <a:pt x="3320" y="1506"/>
                </a:lnTo>
                <a:lnTo>
                  <a:pt x="3323" y="1515"/>
                </a:lnTo>
                <a:lnTo>
                  <a:pt x="3332" y="1515"/>
                </a:lnTo>
                <a:lnTo>
                  <a:pt x="3336" y="1522"/>
                </a:lnTo>
                <a:lnTo>
                  <a:pt x="3347" y="1529"/>
                </a:lnTo>
                <a:lnTo>
                  <a:pt x="3361" y="1533"/>
                </a:lnTo>
                <a:lnTo>
                  <a:pt x="3380" y="1535"/>
                </a:lnTo>
                <a:lnTo>
                  <a:pt x="3383" y="1531"/>
                </a:lnTo>
                <a:lnTo>
                  <a:pt x="3385" y="1529"/>
                </a:lnTo>
                <a:lnTo>
                  <a:pt x="3389" y="1527"/>
                </a:lnTo>
                <a:lnTo>
                  <a:pt x="3392" y="1526"/>
                </a:lnTo>
                <a:lnTo>
                  <a:pt x="3392" y="1522"/>
                </a:lnTo>
                <a:lnTo>
                  <a:pt x="3400" y="1522"/>
                </a:lnTo>
                <a:lnTo>
                  <a:pt x="3409" y="1511"/>
                </a:lnTo>
                <a:lnTo>
                  <a:pt x="3469" y="1515"/>
                </a:lnTo>
                <a:lnTo>
                  <a:pt x="3469" y="1511"/>
                </a:lnTo>
                <a:lnTo>
                  <a:pt x="3476" y="1511"/>
                </a:lnTo>
                <a:lnTo>
                  <a:pt x="3480" y="1502"/>
                </a:lnTo>
                <a:lnTo>
                  <a:pt x="3500" y="1498"/>
                </a:lnTo>
                <a:lnTo>
                  <a:pt x="3500" y="1495"/>
                </a:lnTo>
                <a:lnTo>
                  <a:pt x="3536" y="1498"/>
                </a:lnTo>
                <a:lnTo>
                  <a:pt x="3536" y="1495"/>
                </a:lnTo>
                <a:lnTo>
                  <a:pt x="3549" y="1495"/>
                </a:lnTo>
                <a:lnTo>
                  <a:pt x="3552" y="1486"/>
                </a:lnTo>
                <a:lnTo>
                  <a:pt x="3567" y="1484"/>
                </a:lnTo>
                <a:lnTo>
                  <a:pt x="3581" y="1486"/>
                </a:lnTo>
                <a:lnTo>
                  <a:pt x="3598" y="1487"/>
                </a:lnTo>
                <a:lnTo>
                  <a:pt x="3612" y="1486"/>
                </a:lnTo>
                <a:lnTo>
                  <a:pt x="3612" y="1482"/>
                </a:lnTo>
                <a:lnTo>
                  <a:pt x="3623" y="1482"/>
                </a:lnTo>
                <a:lnTo>
                  <a:pt x="3623" y="1478"/>
                </a:lnTo>
                <a:lnTo>
                  <a:pt x="3636" y="1478"/>
                </a:lnTo>
                <a:lnTo>
                  <a:pt x="3636" y="1475"/>
                </a:lnTo>
                <a:lnTo>
                  <a:pt x="3660" y="1469"/>
                </a:lnTo>
                <a:lnTo>
                  <a:pt x="3663" y="1462"/>
                </a:lnTo>
                <a:lnTo>
                  <a:pt x="3674" y="1453"/>
                </a:lnTo>
                <a:lnTo>
                  <a:pt x="3687" y="1447"/>
                </a:lnTo>
                <a:lnTo>
                  <a:pt x="3703" y="1446"/>
                </a:lnTo>
                <a:lnTo>
                  <a:pt x="3709" y="1451"/>
                </a:lnTo>
                <a:lnTo>
                  <a:pt x="3714" y="1455"/>
                </a:lnTo>
                <a:lnTo>
                  <a:pt x="3720" y="1456"/>
                </a:lnTo>
                <a:lnTo>
                  <a:pt x="3729" y="1458"/>
                </a:lnTo>
                <a:lnTo>
                  <a:pt x="3729" y="1486"/>
                </a:lnTo>
                <a:lnTo>
                  <a:pt x="3723" y="1486"/>
                </a:lnTo>
                <a:lnTo>
                  <a:pt x="3720" y="1498"/>
                </a:lnTo>
                <a:lnTo>
                  <a:pt x="3723" y="1498"/>
                </a:lnTo>
                <a:lnTo>
                  <a:pt x="3725" y="1511"/>
                </a:lnTo>
                <a:lnTo>
                  <a:pt x="3725" y="1529"/>
                </a:lnTo>
                <a:lnTo>
                  <a:pt x="3723" y="1544"/>
                </a:lnTo>
                <a:lnTo>
                  <a:pt x="3720" y="1555"/>
                </a:lnTo>
                <a:lnTo>
                  <a:pt x="3718" y="1556"/>
                </a:lnTo>
                <a:lnTo>
                  <a:pt x="3718" y="1556"/>
                </a:lnTo>
                <a:lnTo>
                  <a:pt x="3718" y="1556"/>
                </a:lnTo>
                <a:lnTo>
                  <a:pt x="3716" y="1556"/>
                </a:lnTo>
                <a:lnTo>
                  <a:pt x="3714" y="1556"/>
                </a:lnTo>
                <a:lnTo>
                  <a:pt x="3712" y="1558"/>
                </a:lnTo>
                <a:lnTo>
                  <a:pt x="3711" y="1589"/>
                </a:lnTo>
                <a:lnTo>
                  <a:pt x="3703" y="1615"/>
                </a:lnTo>
                <a:lnTo>
                  <a:pt x="3703" y="1626"/>
                </a:lnTo>
                <a:lnTo>
                  <a:pt x="3692" y="1635"/>
                </a:lnTo>
                <a:lnTo>
                  <a:pt x="3692" y="1642"/>
                </a:lnTo>
                <a:lnTo>
                  <a:pt x="3689" y="1642"/>
                </a:lnTo>
                <a:lnTo>
                  <a:pt x="3689" y="1651"/>
                </a:lnTo>
                <a:lnTo>
                  <a:pt x="3683" y="1651"/>
                </a:lnTo>
                <a:lnTo>
                  <a:pt x="3683" y="1658"/>
                </a:lnTo>
                <a:lnTo>
                  <a:pt x="3680" y="1658"/>
                </a:lnTo>
                <a:lnTo>
                  <a:pt x="3680" y="1666"/>
                </a:lnTo>
                <a:lnTo>
                  <a:pt x="3676" y="1666"/>
                </a:lnTo>
                <a:lnTo>
                  <a:pt x="3676" y="1675"/>
                </a:lnTo>
                <a:lnTo>
                  <a:pt x="3672" y="1675"/>
                </a:lnTo>
                <a:lnTo>
                  <a:pt x="3672" y="1682"/>
                </a:lnTo>
                <a:lnTo>
                  <a:pt x="3660" y="1689"/>
                </a:lnTo>
                <a:lnTo>
                  <a:pt x="3660" y="1698"/>
                </a:lnTo>
                <a:lnTo>
                  <a:pt x="3656" y="1698"/>
                </a:lnTo>
                <a:lnTo>
                  <a:pt x="3656" y="1715"/>
                </a:lnTo>
                <a:lnTo>
                  <a:pt x="3652" y="1715"/>
                </a:lnTo>
                <a:lnTo>
                  <a:pt x="3652" y="1722"/>
                </a:lnTo>
                <a:lnTo>
                  <a:pt x="3649" y="1722"/>
                </a:lnTo>
                <a:lnTo>
                  <a:pt x="3649" y="1731"/>
                </a:lnTo>
                <a:lnTo>
                  <a:pt x="3640" y="1735"/>
                </a:lnTo>
                <a:lnTo>
                  <a:pt x="3640" y="1742"/>
                </a:lnTo>
                <a:lnTo>
                  <a:pt x="3636" y="1742"/>
                </a:lnTo>
                <a:lnTo>
                  <a:pt x="3636" y="1749"/>
                </a:lnTo>
                <a:lnTo>
                  <a:pt x="3632" y="1749"/>
                </a:lnTo>
                <a:lnTo>
                  <a:pt x="3632" y="1758"/>
                </a:lnTo>
                <a:lnTo>
                  <a:pt x="3629" y="1758"/>
                </a:lnTo>
                <a:lnTo>
                  <a:pt x="3629" y="1766"/>
                </a:lnTo>
                <a:lnTo>
                  <a:pt x="3620" y="1769"/>
                </a:lnTo>
                <a:lnTo>
                  <a:pt x="3620" y="1795"/>
                </a:lnTo>
                <a:lnTo>
                  <a:pt x="3616" y="1795"/>
                </a:lnTo>
                <a:lnTo>
                  <a:pt x="3616" y="1802"/>
                </a:lnTo>
                <a:lnTo>
                  <a:pt x="3612" y="1802"/>
                </a:lnTo>
                <a:lnTo>
                  <a:pt x="3612" y="1811"/>
                </a:lnTo>
                <a:lnTo>
                  <a:pt x="3609" y="1811"/>
                </a:lnTo>
                <a:lnTo>
                  <a:pt x="3603" y="1822"/>
                </a:lnTo>
                <a:lnTo>
                  <a:pt x="3592" y="1829"/>
                </a:lnTo>
                <a:lnTo>
                  <a:pt x="3592" y="1842"/>
                </a:lnTo>
                <a:lnTo>
                  <a:pt x="3589" y="1842"/>
                </a:lnTo>
                <a:lnTo>
                  <a:pt x="3589" y="1851"/>
                </a:lnTo>
                <a:lnTo>
                  <a:pt x="3580" y="1855"/>
                </a:lnTo>
                <a:lnTo>
                  <a:pt x="3580" y="1862"/>
                </a:lnTo>
                <a:lnTo>
                  <a:pt x="3576" y="1862"/>
                </a:lnTo>
                <a:lnTo>
                  <a:pt x="3576" y="1875"/>
                </a:lnTo>
                <a:lnTo>
                  <a:pt x="3560" y="1886"/>
                </a:lnTo>
                <a:lnTo>
                  <a:pt x="3556" y="1902"/>
                </a:lnTo>
                <a:lnTo>
                  <a:pt x="3543" y="1909"/>
                </a:lnTo>
                <a:lnTo>
                  <a:pt x="3543" y="1918"/>
                </a:lnTo>
                <a:lnTo>
                  <a:pt x="3529" y="1931"/>
                </a:lnTo>
                <a:lnTo>
                  <a:pt x="3523" y="1938"/>
                </a:lnTo>
                <a:lnTo>
                  <a:pt x="3516" y="1938"/>
                </a:lnTo>
                <a:lnTo>
                  <a:pt x="3516" y="1942"/>
                </a:lnTo>
                <a:lnTo>
                  <a:pt x="3509" y="1946"/>
                </a:lnTo>
                <a:lnTo>
                  <a:pt x="3509" y="1955"/>
                </a:lnTo>
                <a:lnTo>
                  <a:pt x="3472" y="1986"/>
                </a:lnTo>
                <a:lnTo>
                  <a:pt x="3469" y="1998"/>
                </a:lnTo>
                <a:lnTo>
                  <a:pt x="3460" y="1998"/>
                </a:lnTo>
                <a:lnTo>
                  <a:pt x="3449" y="2015"/>
                </a:lnTo>
                <a:lnTo>
                  <a:pt x="3436" y="2015"/>
                </a:lnTo>
                <a:lnTo>
                  <a:pt x="3436" y="2018"/>
                </a:lnTo>
                <a:lnTo>
                  <a:pt x="3429" y="2018"/>
                </a:lnTo>
                <a:lnTo>
                  <a:pt x="3420" y="2029"/>
                </a:lnTo>
                <a:lnTo>
                  <a:pt x="3403" y="2035"/>
                </a:lnTo>
                <a:lnTo>
                  <a:pt x="3396" y="2046"/>
                </a:lnTo>
                <a:lnTo>
                  <a:pt x="3389" y="2046"/>
                </a:lnTo>
                <a:lnTo>
                  <a:pt x="3383" y="2055"/>
                </a:lnTo>
                <a:lnTo>
                  <a:pt x="3376" y="2055"/>
                </a:lnTo>
                <a:lnTo>
                  <a:pt x="3356" y="2078"/>
                </a:lnTo>
                <a:lnTo>
                  <a:pt x="3349" y="2078"/>
                </a:lnTo>
                <a:lnTo>
                  <a:pt x="3343" y="2086"/>
                </a:lnTo>
                <a:lnTo>
                  <a:pt x="3332" y="2091"/>
                </a:lnTo>
                <a:lnTo>
                  <a:pt x="3332" y="2098"/>
                </a:lnTo>
                <a:lnTo>
                  <a:pt x="3303" y="2122"/>
                </a:lnTo>
                <a:lnTo>
                  <a:pt x="3303" y="2126"/>
                </a:lnTo>
                <a:lnTo>
                  <a:pt x="3296" y="2126"/>
                </a:lnTo>
                <a:lnTo>
                  <a:pt x="3291" y="2138"/>
                </a:lnTo>
                <a:lnTo>
                  <a:pt x="3280" y="2151"/>
                </a:lnTo>
                <a:lnTo>
                  <a:pt x="3269" y="2164"/>
                </a:lnTo>
                <a:lnTo>
                  <a:pt x="3260" y="2175"/>
                </a:lnTo>
                <a:lnTo>
                  <a:pt x="3252" y="2178"/>
                </a:lnTo>
                <a:lnTo>
                  <a:pt x="3252" y="2186"/>
                </a:lnTo>
                <a:lnTo>
                  <a:pt x="3236" y="2198"/>
                </a:lnTo>
                <a:lnTo>
                  <a:pt x="3232" y="2215"/>
                </a:lnTo>
                <a:lnTo>
                  <a:pt x="3223" y="2218"/>
                </a:lnTo>
                <a:lnTo>
                  <a:pt x="3203" y="2255"/>
                </a:lnTo>
                <a:lnTo>
                  <a:pt x="3180" y="2258"/>
                </a:lnTo>
                <a:lnTo>
                  <a:pt x="3180" y="2264"/>
                </a:lnTo>
                <a:lnTo>
                  <a:pt x="3178" y="2269"/>
                </a:lnTo>
                <a:lnTo>
                  <a:pt x="3176" y="2273"/>
                </a:lnTo>
                <a:lnTo>
                  <a:pt x="3174" y="2276"/>
                </a:lnTo>
                <a:lnTo>
                  <a:pt x="3174" y="2280"/>
                </a:lnTo>
                <a:lnTo>
                  <a:pt x="3172" y="2286"/>
                </a:lnTo>
                <a:lnTo>
                  <a:pt x="3143" y="2295"/>
                </a:lnTo>
                <a:lnTo>
                  <a:pt x="3136" y="2329"/>
                </a:lnTo>
                <a:lnTo>
                  <a:pt x="3123" y="2338"/>
                </a:lnTo>
                <a:lnTo>
                  <a:pt x="3123" y="2355"/>
                </a:lnTo>
                <a:lnTo>
                  <a:pt x="3120" y="2355"/>
                </a:lnTo>
                <a:lnTo>
                  <a:pt x="3112" y="2378"/>
                </a:lnTo>
                <a:lnTo>
                  <a:pt x="3109" y="2378"/>
                </a:lnTo>
                <a:lnTo>
                  <a:pt x="3109" y="2386"/>
                </a:lnTo>
                <a:lnTo>
                  <a:pt x="3103" y="2386"/>
                </a:lnTo>
                <a:lnTo>
                  <a:pt x="3100" y="2402"/>
                </a:lnTo>
                <a:lnTo>
                  <a:pt x="3083" y="2411"/>
                </a:lnTo>
                <a:lnTo>
                  <a:pt x="3063" y="2486"/>
                </a:lnTo>
                <a:lnTo>
                  <a:pt x="3081" y="2498"/>
                </a:lnTo>
                <a:lnTo>
                  <a:pt x="3096" y="2515"/>
                </a:lnTo>
                <a:lnTo>
                  <a:pt x="3100" y="2515"/>
                </a:lnTo>
                <a:lnTo>
                  <a:pt x="3100" y="2555"/>
                </a:lnTo>
                <a:lnTo>
                  <a:pt x="3094" y="2564"/>
                </a:lnTo>
                <a:lnTo>
                  <a:pt x="3094" y="2575"/>
                </a:lnTo>
                <a:lnTo>
                  <a:pt x="3096" y="2589"/>
                </a:lnTo>
                <a:lnTo>
                  <a:pt x="3096" y="2606"/>
                </a:lnTo>
                <a:lnTo>
                  <a:pt x="3092" y="2606"/>
                </a:lnTo>
                <a:lnTo>
                  <a:pt x="3092" y="2616"/>
                </a:lnTo>
                <a:lnTo>
                  <a:pt x="3096" y="2635"/>
                </a:lnTo>
                <a:lnTo>
                  <a:pt x="3103" y="2655"/>
                </a:lnTo>
                <a:lnTo>
                  <a:pt x="3111" y="2675"/>
                </a:lnTo>
                <a:lnTo>
                  <a:pt x="3116" y="2691"/>
                </a:lnTo>
                <a:lnTo>
                  <a:pt x="3120" y="2702"/>
                </a:lnTo>
                <a:lnTo>
                  <a:pt x="3127" y="2704"/>
                </a:lnTo>
                <a:lnTo>
                  <a:pt x="3132" y="2706"/>
                </a:lnTo>
                <a:lnTo>
                  <a:pt x="3138" y="2707"/>
                </a:lnTo>
                <a:lnTo>
                  <a:pt x="3141" y="2711"/>
                </a:lnTo>
                <a:lnTo>
                  <a:pt x="3145" y="2716"/>
                </a:lnTo>
                <a:lnTo>
                  <a:pt x="3149" y="2722"/>
                </a:lnTo>
                <a:lnTo>
                  <a:pt x="3154" y="2731"/>
                </a:lnTo>
                <a:lnTo>
                  <a:pt x="3158" y="2746"/>
                </a:lnTo>
                <a:lnTo>
                  <a:pt x="3156" y="2762"/>
                </a:lnTo>
                <a:lnTo>
                  <a:pt x="3152" y="2762"/>
                </a:lnTo>
                <a:lnTo>
                  <a:pt x="3152" y="2782"/>
                </a:lnTo>
                <a:lnTo>
                  <a:pt x="3149" y="2782"/>
                </a:lnTo>
                <a:lnTo>
                  <a:pt x="3149" y="2809"/>
                </a:lnTo>
                <a:lnTo>
                  <a:pt x="3147" y="2811"/>
                </a:lnTo>
                <a:lnTo>
                  <a:pt x="3147" y="2811"/>
                </a:lnTo>
                <a:lnTo>
                  <a:pt x="3145" y="2813"/>
                </a:lnTo>
                <a:lnTo>
                  <a:pt x="3143" y="2815"/>
                </a:lnTo>
                <a:lnTo>
                  <a:pt x="3143" y="2818"/>
                </a:lnTo>
                <a:lnTo>
                  <a:pt x="3149" y="2818"/>
                </a:lnTo>
                <a:lnTo>
                  <a:pt x="3149" y="2831"/>
                </a:lnTo>
                <a:lnTo>
                  <a:pt x="3152" y="2831"/>
                </a:lnTo>
                <a:lnTo>
                  <a:pt x="3152" y="2935"/>
                </a:lnTo>
                <a:lnTo>
                  <a:pt x="3160" y="2938"/>
                </a:lnTo>
                <a:lnTo>
                  <a:pt x="3163" y="2949"/>
                </a:lnTo>
                <a:lnTo>
                  <a:pt x="3165" y="2967"/>
                </a:lnTo>
                <a:lnTo>
                  <a:pt x="3163" y="2982"/>
                </a:lnTo>
                <a:lnTo>
                  <a:pt x="3160" y="2982"/>
                </a:lnTo>
                <a:lnTo>
                  <a:pt x="3160" y="2995"/>
                </a:lnTo>
                <a:lnTo>
                  <a:pt x="3152" y="2998"/>
                </a:lnTo>
                <a:lnTo>
                  <a:pt x="3152" y="3018"/>
                </a:lnTo>
                <a:lnTo>
                  <a:pt x="3140" y="3026"/>
                </a:lnTo>
                <a:lnTo>
                  <a:pt x="3140" y="3035"/>
                </a:lnTo>
                <a:lnTo>
                  <a:pt x="3116" y="3055"/>
                </a:lnTo>
                <a:lnTo>
                  <a:pt x="3116" y="3062"/>
                </a:lnTo>
                <a:lnTo>
                  <a:pt x="3100" y="3075"/>
                </a:lnTo>
                <a:lnTo>
                  <a:pt x="3096" y="3086"/>
                </a:lnTo>
                <a:lnTo>
                  <a:pt x="3080" y="3089"/>
                </a:lnTo>
                <a:lnTo>
                  <a:pt x="3072" y="3102"/>
                </a:lnTo>
                <a:lnTo>
                  <a:pt x="3063" y="3102"/>
                </a:lnTo>
                <a:lnTo>
                  <a:pt x="3063" y="3106"/>
                </a:lnTo>
                <a:lnTo>
                  <a:pt x="3056" y="3106"/>
                </a:lnTo>
                <a:lnTo>
                  <a:pt x="3056" y="3109"/>
                </a:lnTo>
                <a:lnTo>
                  <a:pt x="3036" y="3109"/>
                </a:lnTo>
                <a:lnTo>
                  <a:pt x="3036" y="3115"/>
                </a:lnTo>
                <a:lnTo>
                  <a:pt x="3020" y="3118"/>
                </a:lnTo>
                <a:lnTo>
                  <a:pt x="3020" y="3122"/>
                </a:lnTo>
                <a:lnTo>
                  <a:pt x="2972" y="3138"/>
                </a:lnTo>
                <a:lnTo>
                  <a:pt x="2949" y="3166"/>
                </a:lnTo>
                <a:lnTo>
                  <a:pt x="2943" y="3166"/>
                </a:lnTo>
                <a:lnTo>
                  <a:pt x="2943" y="3178"/>
                </a:lnTo>
                <a:lnTo>
                  <a:pt x="2932" y="3186"/>
                </a:lnTo>
                <a:lnTo>
                  <a:pt x="2932" y="3191"/>
                </a:lnTo>
                <a:lnTo>
                  <a:pt x="2923" y="3191"/>
                </a:lnTo>
                <a:lnTo>
                  <a:pt x="2920" y="3198"/>
                </a:lnTo>
                <a:lnTo>
                  <a:pt x="2916" y="3198"/>
                </a:lnTo>
                <a:lnTo>
                  <a:pt x="2914" y="3202"/>
                </a:lnTo>
                <a:lnTo>
                  <a:pt x="2914" y="3204"/>
                </a:lnTo>
                <a:lnTo>
                  <a:pt x="2914" y="3204"/>
                </a:lnTo>
                <a:lnTo>
                  <a:pt x="2914" y="3206"/>
                </a:lnTo>
                <a:lnTo>
                  <a:pt x="2914" y="3207"/>
                </a:lnTo>
                <a:lnTo>
                  <a:pt x="2914" y="3207"/>
                </a:lnTo>
                <a:lnTo>
                  <a:pt x="2914" y="3209"/>
                </a:lnTo>
                <a:lnTo>
                  <a:pt x="2912" y="3211"/>
                </a:lnTo>
                <a:lnTo>
                  <a:pt x="2909" y="3215"/>
                </a:lnTo>
                <a:lnTo>
                  <a:pt x="2909" y="3218"/>
                </a:lnTo>
                <a:lnTo>
                  <a:pt x="2889" y="3218"/>
                </a:lnTo>
                <a:lnTo>
                  <a:pt x="2852" y="3258"/>
                </a:lnTo>
                <a:lnTo>
                  <a:pt x="2843" y="3258"/>
                </a:lnTo>
                <a:lnTo>
                  <a:pt x="2840" y="3266"/>
                </a:lnTo>
                <a:lnTo>
                  <a:pt x="2832" y="3266"/>
                </a:lnTo>
                <a:lnTo>
                  <a:pt x="2820" y="3289"/>
                </a:lnTo>
                <a:lnTo>
                  <a:pt x="2823" y="3289"/>
                </a:lnTo>
                <a:lnTo>
                  <a:pt x="2829" y="3296"/>
                </a:lnTo>
                <a:lnTo>
                  <a:pt x="2832" y="3302"/>
                </a:lnTo>
                <a:lnTo>
                  <a:pt x="2836" y="3307"/>
                </a:lnTo>
                <a:lnTo>
                  <a:pt x="2840" y="3315"/>
                </a:lnTo>
                <a:lnTo>
                  <a:pt x="2840" y="3346"/>
                </a:lnTo>
                <a:lnTo>
                  <a:pt x="2849" y="3351"/>
                </a:lnTo>
                <a:lnTo>
                  <a:pt x="2851" y="3362"/>
                </a:lnTo>
                <a:lnTo>
                  <a:pt x="2851" y="3373"/>
                </a:lnTo>
                <a:lnTo>
                  <a:pt x="2856" y="3382"/>
                </a:lnTo>
                <a:lnTo>
                  <a:pt x="2858" y="3384"/>
                </a:lnTo>
                <a:lnTo>
                  <a:pt x="2858" y="3384"/>
                </a:lnTo>
                <a:lnTo>
                  <a:pt x="2858" y="3386"/>
                </a:lnTo>
                <a:lnTo>
                  <a:pt x="2860" y="3386"/>
                </a:lnTo>
                <a:lnTo>
                  <a:pt x="2861" y="3386"/>
                </a:lnTo>
                <a:lnTo>
                  <a:pt x="2863" y="3386"/>
                </a:lnTo>
                <a:lnTo>
                  <a:pt x="2860" y="3455"/>
                </a:lnTo>
                <a:lnTo>
                  <a:pt x="2856" y="3455"/>
                </a:lnTo>
                <a:lnTo>
                  <a:pt x="2856" y="3471"/>
                </a:lnTo>
                <a:lnTo>
                  <a:pt x="2852" y="3471"/>
                </a:lnTo>
                <a:lnTo>
                  <a:pt x="2852" y="3473"/>
                </a:lnTo>
                <a:lnTo>
                  <a:pt x="2852" y="3475"/>
                </a:lnTo>
                <a:lnTo>
                  <a:pt x="2854" y="3476"/>
                </a:lnTo>
                <a:lnTo>
                  <a:pt x="2856" y="3478"/>
                </a:lnTo>
                <a:lnTo>
                  <a:pt x="2856" y="3478"/>
                </a:lnTo>
                <a:lnTo>
                  <a:pt x="2858" y="3493"/>
                </a:lnTo>
                <a:lnTo>
                  <a:pt x="2854" y="3504"/>
                </a:lnTo>
                <a:lnTo>
                  <a:pt x="2849" y="3515"/>
                </a:lnTo>
                <a:lnTo>
                  <a:pt x="2843" y="3522"/>
                </a:lnTo>
                <a:lnTo>
                  <a:pt x="2843" y="3531"/>
                </a:lnTo>
                <a:lnTo>
                  <a:pt x="2816" y="3551"/>
                </a:lnTo>
                <a:lnTo>
                  <a:pt x="2800" y="3551"/>
                </a:lnTo>
                <a:lnTo>
                  <a:pt x="2800" y="3555"/>
                </a:lnTo>
                <a:lnTo>
                  <a:pt x="2789" y="3555"/>
                </a:lnTo>
                <a:lnTo>
                  <a:pt x="2783" y="3562"/>
                </a:lnTo>
                <a:lnTo>
                  <a:pt x="2772" y="3562"/>
                </a:lnTo>
                <a:lnTo>
                  <a:pt x="2772" y="3566"/>
                </a:lnTo>
                <a:lnTo>
                  <a:pt x="2756" y="3569"/>
                </a:lnTo>
                <a:lnTo>
                  <a:pt x="2756" y="3575"/>
                </a:lnTo>
                <a:lnTo>
                  <a:pt x="2736" y="3575"/>
                </a:lnTo>
                <a:lnTo>
                  <a:pt x="2732" y="3582"/>
                </a:lnTo>
                <a:lnTo>
                  <a:pt x="2716" y="3586"/>
                </a:lnTo>
                <a:lnTo>
                  <a:pt x="2716" y="3589"/>
                </a:lnTo>
                <a:lnTo>
                  <a:pt x="2709" y="3595"/>
                </a:lnTo>
                <a:lnTo>
                  <a:pt x="2703" y="3606"/>
                </a:lnTo>
                <a:lnTo>
                  <a:pt x="2700" y="3606"/>
                </a:lnTo>
                <a:lnTo>
                  <a:pt x="2703" y="3609"/>
                </a:lnTo>
                <a:lnTo>
                  <a:pt x="2707" y="3613"/>
                </a:lnTo>
                <a:lnTo>
                  <a:pt x="2709" y="3615"/>
                </a:lnTo>
                <a:lnTo>
                  <a:pt x="2709" y="3622"/>
                </a:lnTo>
                <a:lnTo>
                  <a:pt x="2712" y="3622"/>
                </a:lnTo>
                <a:lnTo>
                  <a:pt x="2712" y="3655"/>
                </a:lnTo>
                <a:lnTo>
                  <a:pt x="2709" y="3655"/>
                </a:lnTo>
                <a:lnTo>
                  <a:pt x="2709" y="3682"/>
                </a:lnTo>
                <a:lnTo>
                  <a:pt x="2703" y="3682"/>
                </a:lnTo>
                <a:lnTo>
                  <a:pt x="2703" y="3695"/>
                </a:lnTo>
                <a:lnTo>
                  <a:pt x="2700" y="3695"/>
                </a:lnTo>
                <a:lnTo>
                  <a:pt x="2700" y="3702"/>
                </a:lnTo>
                <a:lnTo>
                  <a:pt x="2696" y="3702"/>
                </a:lnTo>
                <a:lnTo>
                  <a:pt x="2696" y="3718"/>
                </a:lnTo>
                <a:lnTo>
                  <a:pt x="2692" y="3718"/>
                </a:lnTo>
                <a:lnTo>
                  <a:pt x="2692" y="3726"/>
                </a:lnTo>
                <a:lnTo>
                  <a:pt x="2689" y="3726"/>
                </a:lnTo>
                <a:lnTo>
                  <a:pt x="2683" y="3762"/>
                </a:lnTo>
                <a:lnTo>
                  <a:pt x="2669" y="3775"/>
                </a:lnTo>
                <a:lnTo>
                  <a:pt x="2669" y="3778"/>
                </a:lnTo>
                <a:lnTo>
                  <a:pt x="2660" y="3778"/>
                </a:lnTo>
                <a:lnTo>
                  <a:pt x="2652" y="3789"/>
                </a:lnTo>
                <a:lnTo>
                  <a:pt x="2643" y="3789"/>
                </a:lnTo>
                <a:lnTo>
                  <a:pt x="2643" y="3795"/>
                </a:lnTo>
                <a:lnTo>
                  <a:pt x="2640" y="3798"/>
                </a:lnTo>
                <a:lnTo>
                  <a:pt x="2634" y="3804"/>
                </a:lnTo>
                <a:lnTo>
                  <a:pt x="2629" y="3807"/>
                </a:lnTo>
                <a:lnTo>
                  <a:pt x="2623" y="3811"/>
                </a:lnTo>
                <a:lnTo>
                  <a:pt x="2616" y="3815"/>
                </a:lnTo>
                <a:lnTo>
                  <a:pt x="2612" y="3826"/>
                </a:lnTo>
                <a:lnTo>
                  <a:pt x="2609" y="3826"/>
                </a:lnTo>
                <a:lnTo>
                  <a:pt x="2609" y="3835"/>
                </a:lnTo>
                <a:lnTo>
                  <a:pt x="2600" y="3838"/>
                </a:lnTo>
                <a:lnTo>
                  <a:pt x="2596" y="3858"/>
                </a:lnTo>
                <a:lnTo>
                  <a:pt x="2583" y="3866"/>
                </a:lnTo>
                <a:lnTo>
                  <a:pt x="2583" y="3875"/>
                </a:lnTo>
                <a:lnTo>
                  <a:pt x="2576" y="3878"/>
                </a:lnTo>
                <a:lnTo>
                  <a:pt x="2576" y="3886"/>
                </a:lnTo>
                <a:lnTo>
                  <a:pt x="2560" y="3898"/>
                </a:lnTo>
                <a:lnTo>
                  <a:pt x="2560" y="3906"/>
                </a:lnTo>
                <a:lnTo>
                  <a:pt x="2532" y="3929"/>
                </a:lnTo>
                <a:lnTo>
                  <a:pt x="2529" y="3938"/>
                </a:lnTo>
                <a:lnTo>
                  <a:pt x="2512" y="3942"/>
                </a:lnTo>
                <a:lnTo>
                  <a:pt x="2509" y="3955"/>
                </a:lnTo>
                <a:lnTo>
                  <a:pt x="2489" y="3966"/>
                </a:lnTo>
                <a:lnTo>
                  <a:pt x="2489" y="3975"/>
                </a:lnTo>
                <a:lnTo>
                  <a:pt x="2483" y="3975"/>
                </a:lnTo>
                <a:lnTo>
                  <a:pt x="2480" y="3982"/>
                </a:lnTo>
                <a:lnTo>
                  <a:pt x="2472" y="3982"/>
                </a:lnTo>
                <a:lnTo>
                  <a:pt x="2449" y="4009"/>
                </a:lnTo>
                <a:lnTo>
                  <a:pt x="2440" y="4009"/>
                </a:lnTo>
                <a:lnTo>
                  <a:pt x="2432" y="4022"/>
                </a:lnTo>
                <a:lnTo>
                  <a:pt x="2409" y="4031"/>
                </a:lnTo>
                <a:lnTo>
                  <a:pt x="2400" y="4042"/>
                </a:lnTo>
                <a:lnTo>
                  <a:pt x="2383" y="4046"/>
                </a:lnTo>
                <a:lnTo>
                  <a:pt x="2380" y="4055"/>
                </a:lnTo>
                <a:lnTo>
                  <a:pt x="2340" y="4058"/>
                </a:lnTo>
                <a:lnTo>
                  <a:pt x="2340" y="4058"/>
                </a:lnTo>
                <a:lnTo>
                  <a:pt x="2340" y="4056"/>
                </a:lnTo>
                <a:lnTo>
                  <a:pt x="2338" y="4055"/>
                </a:lnTo>
                <a:lnTo>
                  <a:pt x="2336" y="4055"/>
                </a:lnTo>
                <a:lnTo>
                  <a:pt x="2332" y="4055"/>
                </a:lnTo>
                <a:lnTo>
                  <a:pt x="2332" y="4058"/>
                </a:lnTo>
                <a:lnTo>
                  <a:pt x="2323" y="4058"/>
                </a:lnTo>
                <a:lnTo>
                  <a:pt x="2312" y="4075"/>
                </a:lnTo>
                <a:lnTo>
                  <a:pt x="2276" y="4075"/>
                </a:lnTo>
                <a:lnTo>
                  <a:pt x="2272" y="4082"/>
                </a:lnTo>
                <a:lnTo>
                  <a:pt x="2263" y="4082"/>
                </a:lnTo>
                <a:lnTo>
                  <a:pt x="2263" y="4086"/>
                </a:lnTo>
                <a:lnTo>
                  <a:pt x="2216" y="4082"/>
                </a:lnTo>
                <a:lnTo>
                  <a:pt x="2216" y="4078"/>
                </a:lnTo>
                <a:lnTo>
                  <a:pt x="2209" y="4078"/>
                </a:lnTo>
                <a:lnTo>
                  <a:pt x="2209" y="4075"/>
                </a:lnTo>
                <a:lnTo>
                  <a:pt x="2203" y="4073"/>
                </a:lnTo>
                <a:lnTo>
                  <a:pt x="2200" y="4073"/>
                </a:lnTo>
                <a:lnTo>
                  <a:pt x="2198" y="4075"/>
                </a:lnTo>
                <a:lnTo>
                  <a:pt x="2196" y="4076"/>
                </a:lnTo>
                <a:lnTo>
                  <a:pt x="2194" y="4078"/>
                </a:lnTo>
                <a:lnTo>
                  <a:pt x="2194" y="4080"/>
                </a:lnTo>
                <a:lnTo>
                  <a:pt x="2192" y="4082"/>
                </a:lnTo>
                <a:lnTo>
                  <a:pt x="2192" y="4082"/>
                </a:lnTo>
                <a:lnTo>
                  <a:pt x="2140" y="4078"/>
                </a:lnTo>
                <a:lnTo>
                  <a:pt x="2140" y="4082"/>
                </a:lnTo>
                <a:lnTo>
                  <a:pt x="2129" y="4082"/>
                </a:lnTo>
                <a:lnTo>
                  <a:pt x="2116" y="4098"/>
                </a:lnTo>
                <a:lnTo>
                  <a:pt x="2052" y="4098"/>
                </a:lnTo>
                <a:lnTo>
                  <a:pt x="2052" y="4102"/>
                </a:lnTo>
                <a:lnTo>
                  <a:pt x="2036" y="4106"/>
                </a:lnTo>
                <a:lnTo>
                  <a:pt x="2023" y="4122"/>
                </a:lnTo>
                <a:lnTo>
                  <a:pt x="1983" y="4122"/>
                </a:lnTo>
                <a:lnTo>
                  <a:pt x="1981" y="4120"/>
                </a:lnTo>
                <a:lnTo>
                  <a:pt x="1978" y="4118"/>
                </a:lnTo>
                <a:lnTo>
                  <a:pt x="1974" y="4116"/>
                </a:lnTo>
                <a:lnTo>
                  <a:pt x="1972" y="4115"/>
                </a:lnTo>
                <a:lnTo>
                  <a:pt x="1972" y="4106"/>
                </a:lnTo>
                <a:lnTo>
                  <a:pt x="1971" y="4104"/>
                </a:lnTo>
                <a:lnTo>
                  <a:pt x="1967" y="4102"/>
                </a:lnTo>
                <a:lnTo>
                  <a:pt x="1961" y="4098"/>
                </a:lnTo>
                <a:lnTo>
                  <a:pt x="1956" y="4096"/>
                </a:lnTo>
                <a:lnTo>
                  <a:pt x="1951" y="4093"/>
                </a:lnTo>
                <a:lnTo>
                  <a:pt x="1947" y="4091"/>
                </a:lnTo>
                <a:lnTo>
                  <a:pt x="1943" y="4091"/>
                </a:lnTo>
                <a:lnTo>
                  <a:pt x="1941" y="4089"/>
                </a:lnTo>
                <a:lnTo>
                  <a:pt x="1941" y="4091"/>
                </a:lnTo>
                <a:lnTo>
                  <a:pt x="1941" y="4091"/>
                </a:lnTo>
                <a:lnTo>
                  <a:pt x="1941" y="4093"/>
                </a:lnTo>
                <a:lnTo>
                  <a:pt x="1941" y="4093"/>
                </a:lnTo>
                <a:lnTo>
                  <a:pt x="1940" y="4095"/>
                </a:lnTo>
                <a:lnTo>
                  <a:pt x="1920" y="4095"/>
                </a:lnTo>
                <a:lnTo>
                  <a:pt x="1916" y="4055"/>
                </a:lnTo>
                <a:lnTo>
                  <a:pt x="1920" y="4055"/>
                </a:lnTo>
                <a:lnTo>
                  <a:pt x="1920" y="4051"/>
                </a:lnTo>
                <a:lnTo>
                  <a:pt x="1916" y="4051"/>
                </a:lnTo>
                <a:lnTo>
                  <a:pt x="1912" y="4038"/>
                </a:lnTo>
                <a:lnTo>
                  <a:pt x="1909" y="4038"/>
                </a:lnTo>
                <a:lnTo>
                  <a:pt x="1909" y="4031"/>
                </a:lnTo>
                <a:lnTo>
                  <a:pt x="1900" y="4026"/>
                </a:lnTo>
                <a:lnTo>
                  <a:pt x="1900" y="4015"/>
                </a:lnTo>
                <a:lnTo>
                  <a:pt x="1892" y="4009"/>
                </a:lnTo>
                <a:lnTo>
                  <a:pt x="1892" y="3989"/>
                </a:lnTo>
                <a:lnTo>
                  <a:pt x="1896" y="3989"/>
                </a:lnTo>
                <a:lnTo>
                  <a:pt x="1896" y="3986"/>
                </a:lnTo>
                <a:lnTo>
                  <a:pt x="1912" y="3986"/>
                </a:lnTo>
                <a:lnTo>
                  <a:pt x="1916" y="3978"/>
                </a:lnTo>
                <a:lnTo>
                  <a:pt x="1916" y="3967"/>
                </a:lnTo>
                <a:lnTo>
                  <a:pt x="1916" y="3953"/>
                </a:lnTo>
                <a:lnTo>
                  <a:pt x="1916" y="3942"/>
                </a:lnTo>
                <a:lnTo>
                  <a:pt x="1903" y="3935"/>
                </a:lnTo>
                <a:lnTo>
                  <a:pt x="1903" y="3926"/>
                </a:lnTo>
                <a:lnTo>
                  <a:pt x="1892" y="3918"/>
                </a:lnTo>
                <a:lnTo>
                  <a:pt x="1892" y="3911"/>
                </a:lnTo>
                <a:lnTo>
                  <a:pt x="1889" y="3911"/>
                </a:lnTo>
                <a:lnTo>
                  <a:pt x="1880" y="3886"/>
                </a:lnTo>
                <a:lnTo>
                  <a:pt x="1876" y="3886"/>
                </a:lnTo>
                <a:lnTo>
                  <a:pt x="1872" y="3866"/>
                </a:lnTo>
                <a:lnTo>
                  <a:pt x="1863" y="3862"/>
                </a:lnTo>
                <a:lnTo>
                  <a:pt x="1863" y="3855"/>
                </a:lnTo>
                <a:lnTo>
                  <a:pt x="1860" y="3855"/>
                </a:lnTo>
                <a:lnTo>
                  <a:pt x="1860" y="3835"/>
                </a:lnTo>
                <a:lnTo>
                  <a:pt x="1856" y="3835"/>
                </a:lnTo>
                <a:lnTo>
                  <a:pt x="1856" y="3826"/>
                </a:lnTo>
                <a:lnTo>
                  <a:pt x="1852" y="3826"/>
                </a:lnTo>
                <a:lnTo>
                  <a:pt x="1849" y="3802"/>
                </a:lnTo>
                <a:lnTo>
                  <a:pt x="1843" y="3802"/>
                </a:lnTo>
                <a:lnTo>
                  <a:pt x="1836" y="3778"/>
                </a:lnTo>
                <a:lnTo>
                  <a:pt x="1832" y="3778"/>
                </a:lnTo>
                <a:lnTo>
                  <a:pt x="1829" y="3775"/>
                </a:lnTo>
                <a:lnTo>
                  <a:pt x="1827" y="3771"/>
                </a:lnTo>
                <a:lnTo>
                  <a:pt x="1825" y="3767"/>
                </a:lnTo>
                <a:lnTo>
                  <a:pt x="1823" y="3762"/>
                </a:lnTo>
                <a:lnTo>
                  <a:pt x="1812" y="3762"/>
                </a:lnTo>
                <a:lnTo>
                  <a:pt x="1789" y="3735"/>
                </a:lnTo>
                <a:lnTo>
                  <a:pt x="1780" y="3729"/>
                </a:lnTo>
                <a:lnTo>
                  <a:pt x="1780" y="3722"/>
                </a:lnTo>
                <a:lnTo>
                  <a:pt x="1776" y="3722"/>
                </a:lnTo>
                <a:lnTo>
                  <a:pt x="1776" y="3715"/>
                </a:lnTo>
                <a:lnTo>
                  <a:pt x="1772" y="3715"/>
                </a:lnTo>
                <a:lnTo>
                  <a:pt x="1772" y="3706"/>
                </a:lnTo>
                <a:lnTo>
                  <a:pt x="1763" y="3702"/>
                </a:lnTo>
                <a:lnTo>
                  <a:pt x="1763" y="3695"/>
                </a:lnTo>
                <a:lnTo>
                  <a:pt x="1756" y="3691"/>
                </a:lnTo>
                <a:lnTo>
                  <a:pt x="1752" y="3642"/>
                </a:lnTo>
                <a:lnTo>
                  <a:pt x="1743" y="3638"/>
                </a:lnTo>
                <a:lnTo>
                  <a:pt x="1743" y="3618"/>
                </a:lnTo>
                <a:lnTo>
                  <a:pt x="1740" y="3618"/>
                </a:lnTo>
                <a:lnTo>
                  <a:pt x="1740" y="3606"/>
                </a:lnTo>
                <a:lnTo>
                  <a:pt x="1736" y="3606"/>
                </a:lnTo>
                <a:lnTo>
                  <a:pt x="1736" y="3555"/>
                </a:lnTo>
                <a:lnTo>
                  <a:pt x="1732" y="3555"/>
                </a:lnTo>
                <a:lnTo>
                  <a:pt x="1729" y="3538"/>
                </a:lnTo>
                <a:lnTo>
                  <a:pt x="1723" y="3538"/>
                </a:lnTo>
                <a:lnTo>
                  <a:pt x="1723" y="3522"/>
                </a:lnTo>
                <a:lnTo>
                  <a:pt x="1720" y="3522"/>
                </a:lnTo>
                <a:lnTo>
                  <a:pt x="1720" y="3509"/>
                </a:lnTo>
                <a:lnTo>
                  <a:pt x="1716" y="3509"/>
                </a:lnTo>
                <a:lnTo>
                  <a:pt x="1716" y="3491"/>
                </a:lnTo>
                <a:lnTo>
                  <a:pt x="1720" y="3491"/>
                </a:lnTo>
                <a:lnTo>
                  <a:pt x="1716" y="3442"/>
                </a:lnTo>
                <a:lnTo>
                  <a:pt x="1716" y="3436"/>
                </a:lnTo>
                <a:lnTo>
                  <a:pt x="1718" y="3431"/>
                </a:lnTo>
                <a:lnTo>
                  <a:pt x="1718" y="3426"/>
                </a:lnTo>
                <a:lnTo>
                  <a:pt x="1720" y="3420"/>
                </a:lnTo>
                <a:lnTo>
                  <a:pt x="1720" y="3416"/>
                </a:lnTo>
                <a:lnTo>
                  <a:pt x="1720" y="3415"/>
                </a:lnTo>
                <a:lnTo>
                  <a:pt x="1716" y="3415"/>
                </a:lnTo>
                <a:lnTo>
                  <a:pt x="1709" y="3391"/>
                </a:lnTo>
                <a:lnTo>
                  <a:pt x="1692" y="3378"/>
                </a:lnTo>
                <a:lnTo>
                  <a:pt x="1692" y="3366"/>
                </a:lnTo>
                <a:lnTo>
                  <a:pt x="1689" y="3366"/>
                </a:lnTo>
                <a:lnTo>
                  <a:pt x="1689" y="3358"/>
                </a:lnTo>
                <a:lnTo>
                  <a:pt x="1683" y="3358"/>
                </a:lnTo>
                <a:lnTo>
                  <a:pt x="1683" y="3351"/>
                </a:lnTo>
                <a:lnTo>
                  <a:pt x="1669" y="3338"/>
                </a:lnTo>
                <a:lnTo>
                  <a:pt x="1669" y="3331"/>
                </a:lnTo>
                <a:lnTo>
                  <a:pt x="1660" y="3326"/>
                </a:lnTo>
                <a:lnTo>
                  <a:pt x="1660" y="3318"/>
                </a:lnTo>
                <a:lnTo>
                  <a:pt x="1656" y="3318"/>
                </a:lnTo>
                <a:lnTo>
                  <a:pt x="1656" y="3298"/>
                </a:lnTo>
                <a:lnTo>
                  <a:pt x="1652" y="3298"/>
                </a:lnTo>
                <a:lnTo>
                  <a:pt x="1652" y="3289"/>
                </a:lnTo>
                <a:lnTo>
                  <a:pt x="1643" y="3286"/>
                </a:lnTo>
                <a:lnTo>
                  <a:pt x="1643" y="3278"/>
                </a:lnTo>
                <a:lnTo>
                  <a:pt x="1640" y="3278"/>
                </a:lnTo>
                <a:lnTo>
                  <a:pt x="1640" y="3262"/>
                </a:lnTo>
                <a:lnTo>
                  <a:pt x="1629" y="3255"/>
                </a:lnTo>
                <a:lnTo>
                  <a:pt x="1629" y="3242"/>
                </a:lnTo>
                <a:lnTo>
                  <a:pt x="1620" y="3238"/>
                </a:lnTo>
                <a:lnTo>
                  <a:pt x="1612" y="3215"/>
                </a:lnTo>
                <a:lnTo>
                  <a:pt x="1603" y="3211"/>
                </a:lnTo>
                <a:lnTo>
                  <a:pt x="1603" y="3202"/>
                </a:lnTo>
                <a:lnTo>
                  <a:pt x="1589" y="3191"/>
                </a:lnTo>
                <a:lnTo>
                  <a:pt x="1583" y="3175"/>
                </a:lnTo>
                <a:lnTo>
                  <a:pt x="1576" y="3169"/>
                </a:lnTo>
                <a:lnTo>
                  <a:pt x="1576" y="3162"/>
                </a:lnTo>
                <a:lnTo>
                  <a:pt x="1572" y="3162"/>
                </a:lnTo>
                <a:lnTo>
                  <a:pt x="1571" y="3149"/>
                </a:lnTo>
                <a:lnTo>
                  <a:pt x="1571" y="3131"/>
                </a:lnTo>
                <a:lnTo>
                  <a:pt x="1572" y="3111"/>
                </a:lnTo>
                <a:lnTo>
                  <a:pt x="1574" y="3093"/>
                </a:lnTo>
                <a:lnTo>
                  <a:pt x="1576" y="3082"/>
                </a:lnTo>
                <a:lnTo>
                  <a:pt x="1572" y="3022"/>
                </a:lnTo>
                <a:lnTo>
                  <a:pt x="1576" y="3022"/>
                </a:lnTo>
                <a:lnTo>
                  <a:pt x="1576" y="3015"/>
                </a:lnTo>
                <a:lnTo>
                  <a:pt x="1589" y="3006"/>
                </a:lnTo>
                <a:lnTo>
                  <a:pt x="1589" y="2986"/>
                </a:lnTo>
                <a:lnTo>
                  <a:pt x="1592" y="2986"/>
                </a:lnTo>
                <a:lnTo>
                  <a:pt x="1592" y="2975"/>
                </a:lnTo>
                <a:lnTo>
                  <a:pt x="1596" y="2975"/>
                </a:lnTo>
                <a:lnTo>
                  <a:pt x="1596" y="2966"/>
                </a:lnTo>
                <a:lnTo>
                  <a:pt x="1600" y="2966"/>
                </a:lnTo>
                <a:lnTo>
                  <a:pt x="1600" y="2942"/>
                </a:lnTo>
                <a:lnTo>
                  <a:pt x="1603" y="2942"/>
                </a:lnTo>
                <a:lnTo>
                  <a:pt x="1603" y="2918"/>
                </a:lnTo>
                <a:lnTo>
                  <a:pt x="1609" y="2918"/>
                </a:lnTo>
                <a:lnTo>
                  <a:pt x="1609" y="2911"/>
                </a:lnTo>
                <a:lnTo>
                  <a:pt x="1612" y="2911"/>
                </a:lnTo>
                <a:lnTo>
                  <a:pt x="1612" y="2886"/>
                </a:lnTo>
                <a:lnTo>
                  <a:pt x="1618" y="2876"/>
                </a:lnTo>
                <a:lnTo>
                  <a:pt x="1623" y="2871"/>
                </a:lnTo>
                <a:lnTo>
                  <a:pt x="1631" y="2866"/>
                </a:lnTo>
                <a:lnTo>
                  <a:pt x="1636" y="2856"/>
                </a:lnTo>
                <a:lnTo>
                  <a:pt x="1640" y="2842"/>
                </a:lnTo>
                <a:lnTo>
                  <a:pt x="1652" y="2842"/>
                </a:lnTo>
                <a:lnTo>
                  <a:pt x="1660" y="2831"/>
                </a:lnTo>
                <a:lnTo>
                  <a:pt x="1667" y="2824"/>
                </a:lnTo>
                <a:lnTo>
                  <a:pt x="1672" y="2818"/>
                </a:lnTo>
                <a:lnTo>
                  <a:pt x="1676" y="2809"/>
                </a:lnTo>
                <a:lnTo>
                  <a:pt x="1680" y="2796"/>
                </a:lnTo>
                <a:lnTo>
                  <a:pt x="1680" y="2778"/>
                </a:lnTo>
                <a:lnTo>
                  <a:pt x="1681" y="2773"/>
                </a:lnTo>
                <a:lnTo>
                  <a:pt x="1683" y="2762"/>
                </a:lnTo>
                <a:lnTo>
                  <a:pt x="1681" y="2751"/>
                </a:lnTo>
                <a:lnTo>
                  <a:pt x="1680" y="2742"/>
                </a:lnTo>
                <a:lnTo>
                  <a:pt x="1669" y="2735"/>
                </a:lnTo>
                <a:lnTo>
                  <a:pt x="1669" y="2722"/>
                </a:lnTo>
                <a:lnTo>
                  <a:pt x="1663" y="2722"/>
                </a:lnTo>
                <a:lnTo>
                  <a:pt x="1660" y="2706"/>
                </a:lnTo>
                <a:lnTo>
                  <a:pt x="1656" y="2706"/>
                </a:lnTo>
                <a:lnTo>
                  <a:pt x="1656" y="2695"/>
                </a:lnTo>
                <a:lnTo>
                  <a:pt x="1652" y="2695"/>
                </a:lnTo>
                <a:lnTo>
                  <a:pt x="1652" y="2678"/>
                </a:lnTo>
                <a:lnTo>
                  <a:pt x="1643" y="2675"/>
                </a:lnTo>
                <a:lnTo>
                  <a:pt x="1640" y="2635"/>
                </a:lnTo>
                <a:lnTo>
                  <a:pt x="1651" y="2627"/>
                </a:lnTo>
                <a:lnTo>
                  <a:pt x="1654" y="2618"/>
                </a:lnTo>
                <a:lnTo>
                  <a:pt x="1656" y="2602"/>
                </a:lnTo>
                <a:lnTo>
                  <a:pt x="1649" y="2593"/>
                </a:lnTo>
                <a:lnTo>
                  <a:pt x="1645" y="2586"/>
                </a:lnTo>
                <a:lnTo>
                  <a:pt x="1643" y="2576"/>
                </a:lnTo>
                <a:lnTo>
                  <a:pt x="1640" y="2566"/>
                </a:lnTo>
                <a:lnTo>
                  <a:pt x="1636" y="2566"/>
                </a:lnTo>
                <a:lnTo>
                  <a:pt x="1632" y="2551"/>
                </a:lnTo>
                <a:lnTo>
                  <a:pt x="1629" y="2551"/>
                </a:lnTo>
                <a:lnTo>
                  <a:pt x="1629" y="2529"/>
                </a:lnTo>
                <a:lnTo>
                  <a:pt x="1616" y="2522"/>
                </a:lnTo>
                <a:lnTo>
                  <a:pt x="1612" y="2502"/>
                </a:lnTo>
                <a:lnTo>
                  <a:pt x="1603" y="2498"/>
                </a:lnTo>
                <a:lnTo>
                  <a:pt x="1603" y="2491"/>
                </a:lnTo>
                <a:lnTo>
                  <a:pt x="1600" y="2491"/>
                </a:lnTo>
                <a:lnTo>
                  <a:pt x="1600" y="2462"/>
                </a:lnTo>
                <a:lnTo>
                  <a:pt x="1589" y="2426"/>
                </a:lnTo>
                <a:lnTo>
                  <a:pt x="1580" y="2426"/>
                </a:lnTo>
                <a:lnTo>
                  <a:pt x="1576" y="2411"/>
                </a:lnTo>
                <a:lnTo>
                  <a:pt x="1572" y="2411"/>
                </a:lnTo>
                <a:lnTo>
                  <a:pt x="1572" y="2398"/>
                </a:lnTo>
                <a:lnTo>
                  <a:pt x="1563" y="2395"/>
                </a:lnTo>
                <a:lnTo>
                  <a:pt x="1556" y="2384"/>
                </a:lnTo>
                <a:lnTo>
                  <a:pt x="1549" y="2373"/>
                </a:lnTo>
                <a:lnTo>
                  <a:pt x="1543" y="2358"/>
                </a:lnTo>
                <a:lnTo>
                  <a:pt x="1532" y="2358"/>
                </a:lnTo>
                <a:lnTo>
                  <a:pt x="1532" y="2351"/>
                </a:lnTo>
                <a:lnTo>
                  <a:pt x="1518" y="2338"/>
                </a:lnTo>
                <a:lnTo>
                  <a:pt x="1507" y="2324"/>
                </a:lnTo>
                <a:lnTo>
                  <a:pt x="1496" y="2309"/>
                </a:lnTo>
                <a:lnTo>
                  <a:pt x="1476" y="2295"/>
                </a:lnTo>
                <a:lnTo>
                  <a:pt x="1476" y="2282"/>
                </a:lnTo>
                <a:lnTo>
                  <a:pt x="1465" y="2278"/>
                </a:lnTo>
                <a:lnTo>
                  <a:pt x="1458" y="2273"/>
                </a:lnTo>
                <a:lnTo>
                  <a:pt x="1452" y="2264"/>
                </a:lnTo>
                <a:lnTo>
                  <a:pt x="1452" y="2249"/>
                </a:lnTo>
                <a:lnTo>
                  <a:pt x="1440" y="2244"/>
                </a:lnTo>
                <a:lnTo>
                  <a:pt x="1436" y="2235"/>
                </a:lnTo>
                <a:lnTo>
                  <a:pt x="1436" y="2218"/>
                </a:lnTo>
                <a:lnTo>
                  <a:pt x="1429" y="2218"/>
                </a:lnTo>
                <a:lnTo>
                  <a:pt x="1423" y="2206"/>
                </a:lnTo>
                <a:lnTo>
                  <a:pt x="1420" y="2196"/>
                </a:lnTo>
                <a:lnTo>
                  <a:pt x="1414" y="2187"/>
                </a:lnTo>
                <a:lnTo>
                  <a:pt x="1411" y="2175"/>
                </a:lnTo>
                <a:lnTo>
                  <a:pt x="1409" y="2158"/>
                </a:lnTo>
                <a:lnTo>
                  <a:pt x="1432" y="2158"/>
                </a:lnTo>
                <a:lnTo>
                  <a:pt x="1432" y="2151"/>
                </a:lnTo>
                <a:lnTo>
                  <a:pt x="1440" y="2146"/>
                </a:lnTo>
                <a:lnTo>
                  <a:pt x="1440" y="2086"/>
                </a:lnTo>
                <a:lnTo>
                  <a:pt x="1449" y="2086"/>
                </a:lnTo>
                <a:lnTo>
                  <a:pt x="1443" y="2075"/>
                </a:lnTo>
                <a:lnTo>
                  <a:pt x="1440" y="2075"/>
                </a:lnTo>
                <a:lnTo>
                  <a:pt x="1438" y="2060"/>
                </a:lnTo>
                <a:lnTo>
                  <a:pt x="1441" y="2047"/>
                </a:lnTo>
                <a:lnTo>
                  <a:pt x="1447" y="2035"/>
                </a:lnTo>
                <a:lnTo>
                  <a:pt x="1452" y="2026"/>
                </a:lnTo>
                <a:lnTo>
                  <a:pt x="1460" y="2022"/>
                </a:lnTo>
                <a:lnTo>
                  <a:pt x="1460" y="1998"/>
                </a:lnTo>
                <a:lnTo>
                  <a:pt x="1469" y="1998"/>
                </a:lnTo>
                <a:lnTo>
                  <a:pt x="1467" y="1993"/>
                </a:lnTo>
                <a:lnTo>
                  <a:pt x="1463" y="1986"/>
                </a:lnTo>
                <a:lnTo>
                  <a:pt x="1463" y="1978"/>
                </a:lnTo>
                <a:lnTo>
                  <a:pt x="1463" y="1969"/>
                </a:lnTo>
                <a:lnTo>
                  <a:pt x="1469" y="1969"/>
                </a:lnTo>
                <a:lnTo>
                  <a:pt x="1469" y="1955"/>
                </a:lnTo>
                <a:lnTo>
                  <a:pt x="1460" y="1951"/>
                </a:lnTo>
                <a:lnTo>
                  <a:pt x="1460" y="1942"/>
                </a:lnTo>
                <a:lnTo>
                  <a:pt x="1456" y="1942"/>
                </a:lnTo>
                <a:lnTo>
                  <a:pt x="1452" y="1922"/>
                </a:lnTo>
                <a:lnTo>
                  <a:pt x="1432" y="1918"/>
                </a:lnTo>
                <a:lnTo>
                  <a:pt x="1429" y="1915"/>
                </a:lnTo>
                <a:lnTo>
                  <a:pt x="1427" y="1911"/>
                </a:lnTo>
                <a:lnTo>
                  <a:pt x="1423" y="1907"/>
                </a:lnTo>
                <a:lnTo>
                  <a:pt x="1421" y="1904"/>
                </a:lnTo>
                <a:lnTo>
                  <a:pt x="1420" y="1898"/>
                </a:lnTo>
                <a:lnTo>
                  <a:pt x="1416" y="1898"/>
                </a:lnTo>
                <a:lnTo>
                  <a:pt x="1416" y="1886"/>
                </a:lnTo>
                <a:lnTo>
                  <a:pt x="1396" y="1886"/>
                </a:lnTo>
                <a:lnTo>
                  <a:pt x="1396" y="1882"/>
                </a:lnTo>
                <a:lnTo>
                  <a:pt x="1372" y="1882"/>
                </a:lnTo>
                <a:lnTo>
                  <a:pt x="1372" y="1886"/>
                </a:lnTo>
                <a:lnTo>
                  <a:pt x="1343" y="1886"/>
                </a:lnTo>
                <a:lnTo>
                  <a:pt x="1343" y="1882"/>
                </a:lnTo>
                <a:lnTo>
                  <a:pt x="1340" y="1882"/>
                </a:lnTo>
                <a:lnTo>
                  <a:pt x="1332" y="1895"/>
                </a:lnTo>
                <a:lnTo>
                  <a:pt x="1256" y="1898"/>
                </a:lnTo>
                <a:lnTo>
                  <a:pt x="1252" y="1893"/>
                </a:lnTo>
                <a:lnTo>
                  <a:pt x="1249" y="1891"/>
                </a:lnTo>
                <a:lnTo>
                  <a:pt x="1245" y="1889"/>
                </a:lnTo>
                <a:lnTo>
                  <a:pt x="1243" y="1889"/>
                </a:lnTo>
                <a:lnTo>
                  <a:pt x="1240" y="1886"/>
                </a:lnTo>
                <a:lnTo>
                  <a:pt x="1240" y="1878"/>
                </a:lnTo>
                <a:lnTo>
                  <a:pt x="1232" y="1875"/>
                </a:lnTo>
                <a:lnTo>
                  <a:pt x="1223" y="1835"/>
                </a:lnTo>
                <a:lnTo>
                  <a:pt x="1216" y="1829"/>
                </a:lnTo>
                <a:lnTo>
                  <a:pt x="1216" y="1822"/>
                </a:lnTo>
                <a:lnTo>
                  <a:pt x="1209" y="1818"/>
                </a:lnTo>
                <a:lnTo>
                  <a:pt x="1209" y="1811"/>
                </a:lnTo>
                <a:lnTo>
                  <a:pt x="1203" y="1811"/>
                </a:lnTo>
                <a:lnTo>
                  <a:pt x="1203" y="1802"/>
                </a:lnTo>
                <a:lnTo>
                  <a:pt x="1176" y="1778"/>
                </a:lnTo>
                <a:lnTo>
                  <a:pt x="1100" y="1775"/>
                </a:lnTo>
                <a:lnTo>
                  <a:pt x="1100" y="1778"/>
                </a:lnTo>
                <a:lnTo>
                  <a:pt x="1016" y="1791"/>
                </a:lnTo>
                <a:lnTo>
                  <a:pt x="1016" y="1802"/>
                </a:lnTo>
                <a:lnTo>
                  <a:pt x="1012" y="1804"/>
                </a:lnTo>
                <a:lnTo>
                  <a:pt x="1009" y="1807"/>
                </a:lnTo>
                <a:lnTo>
                  <a:pt x="1007" y="1807"/>
                </a:lnTo>
                <a:lnTo>
                  <a:pt x="1003" y="1809"/>
                </a:lnTo>
                <a:lnTo>
                  <a:pt x="1000" y="1809"/>
                </a:lnTo>
                <a:lnTo>
                  <a:pt x="996" y="1809"/>
                </a:lnTo>
                <a:lnTo>
                  <a:pt x="989" y="1811"/>
                </a:lnTo>
                <a:lnTo>
                  <a:pt x="989" y="1815"/>
                </a:lnTo>
                <a:lnTo>
                  <a:pt x="943" y="1818"/>
                </a:lnTo>
                <a:lnTo>
                  <a:pt x="940" y="1826"/>
                </a:lnTo>
                <a:lnTo>
                  <a:pt x="923" y="1829"/>
                </a:lnTo>
                <a:lnTo>
                  <a:pt x="920" y="1838"/>
                </a:lnTo>
                <a:lnTo>
                  <a:pt x="903" y="1842"/>
                </a:lnTo>
                <a:lnTo>
                  <a:pt x="903" y="1846"/>
                </a:lnTo>
                <a:lnTo>
                  <a:pt x="869" y="1851"/>
                </a:lnTo>
                <a:lnTo>
                  <a:pt x="869" y="1855"/>
                </a:lnTo>
                <a:lnTo>
                  <a:pt x="860" y="1855"/>
                </a:lnTo>
                <a:lnTo>
                  <a:pt x="856" y="1862"/>
                </a:lnTo>
                <a:lnTo>
                  <a:pt x="841" y="1869"/>
                </a:lnTo>
                <a:lnTo>
                  <a:pt x="820" y="1871"/>
                </a:lnTo>
                <a:lnTo>
                  <a:pt x="809" y="1858"/>
                </a:lnTo>
                <a:lnTo>
                  <a:pt x="796" y="1856"/>
                </a:lnTo>
                <a:lnTo>
                  <a:pt x="781" y="1856"/>
                </a:lnTo>
                <a:lnTo>
                  <a:pt x="763" y="1855"/>
                </a:lnTo>
                <a:lnTo>
                  <a:pt x="763" y="1851"/>
                </a:lnTo>
                <a:lnTo>
                  <a:pt x="740" y="1851"/>
                </a:lnTo>
                <a:lnTo>
                  <a:pt x="736" y="1842"/>
                </a:lnTo>
                <a:lnTo>
                  <a:pt x="729" y="1840"/>
                </a:lnTo>
                <a:lnTo>
                  <a:pt x="714" y="1840"/>
                </a:lnTo>
                <a:lnTo>
                  <a:pt x="701" y="1840"/>
                </a:lnTo>
                <a:lnTo>
                  <a:pt x="692" y="1842"/>
                </a:lnTo>
                <a:lnTo>
                  <a:pt x="689" y="1851"/>
                </a:lnTo>
                <a:lnTo>
                  <a:pt x="663" y="1851"/>
                </a:lnTo>
                <a:lnTo>
                  <a:pt x="663" y="1846"/>
                </a:lnTo>
                <a:lnTo>
                  <a:pt x="652" y="1851"/>
                </a:lnTo>
                <a:lnTo>
                  <a:pt x="652" y="1855"/>
                </a:lnTo>
                <a:lnTo>
                  <a:pt x="629" y="1855"/>
                </a:lnTo>
                <a:lnTo>
                  <a:pt x="629" y="1858"/>
                </a:lnTo>
                <a:lnTo>
                  <a:pt x="620" y="1858"/>
                </a:lnTo>
                <a:lnTo>
                  <a:pt x="616" y="1866"/>
                </a:lnTo>
                <a:lnTo>
                  <a:pt x="609" y="1866"/>
                </a:lnTo>
                <a:lnTo>
                  <a:pt x="609" y="1871"/>
                </a:lnTo>
                <a:lnTo>
                  <a:pt x="576" y="1875"/>
                </a:lnTo>
                <a:lnTo>
                  <a:pt x="576" y="1878"/>
                </a:lnTo>
                <a:lnTo>
                  <a:pt x="563" y="1878"/>
                </a:lnTo>
                <a:lnTo>
                  <a:pt x="560" y="1886"/>
                </a:lnTo>
                <a:lnTo>
                  <a:pt x="549" y="1886"/>
                </a:lnTo>
                <a:lnTo>
                  <a:pt x="549" y="1889"/>
                </a:lnTo>
                <a:lnTo>
                  <a:pt x="509" y="1895"/>
                </a:lnTo>
                <a:lnTo>
                  <a:pt x="509" y="1889"/>
                </a:lnTo>
                <a:lnTo>
                  <a:pt x="500" y="1889"/>
                </a:lnTo>
                <a:lnTo>
                  <a:pt x="496" y="1882"/>
                </a:lnTo>
                <a:lnTo>
                  <a:pt x="483" y="1882"/>
                </a:lnTo>
                <a:lnTo>
                  <a:pt x="480" y="1875"/>
                </a:lnTo>
                <a:lnTo>
                  <a:pt x="472" y="1875"/>
                </a:lnTo>
                <a:lnTo>
                  <a:pt x="469" y="1866"/>
                </a:lnTo>
                <a:lnTo>
                  <a:pt x="460" y="1866"/>
                </a:lnTo>
                <a:lnTo>
                  <a:pt x="456" y="1858"/>
                </a:lnTo>
                <a:lnTo>
                  <a:pt x="449" y="1858"/>
                </a:lnTo>
                <a:lnTo>
                  <a:pt x="443" y="1851"/>
                </a:lnTo>
                <a:lnTo>
                  <a:pt x="429" y="1846"/>
                </a:lnTo>
                <a:lnTo>
                  <a:pt x="420" y="1835"/>
                </a:lnTo>
                <a:lnTo>
                  <a:pt x="412" y="1835"/>
                </a:lnTo>
                <a:lnTo>
                  <a:pt x="372" y="1791"/>
                </a:lnTo>
                <a:lnTo>
                  <a:pt x="363" y="1791"/>
                </a:lnTo>
                <a:lnTo>
                  <a:pt x="360" y="1782"/>
                </a:lnTo>
                <a:lnTo>
                  <a:pt x="349" y="1778"/>
                </a:lnTo>
                <a:lnTo>
                  <a:pt x="349" y="1775"/>
                </a:lnTo>
                <a:lnTo>
                  <a:pt x="332" y="1769"/>
                </a:lnTo>
                <a:lnTo>
                  <a:pt x="329" y="1762"/>
                </a:lnTo>
                <a:lnTo>
                  <a:pt x="316" y="1762"/>
                </a:lnTo>
                <a:lnTo>
                  <a:pt x="309" y="1742"/>
                </a:lnTo>
                <a:lnTo>
                  <a:pt x="300" y="1742"/>
                </a:lnTo>
                <a:lnTo>
                  <a:pt x="300" y="1738"/>
                </a:lnTo>
                <a:lnTo>
                  <a:pt x="292" y="1738"/>
                </a:lnTo>
                <a:lnTo>
                  <a:pt x="289" y="1731"/>
                </a:lnTo>
                <a:lnTo>
                  <a:pt x="276" y="1731"/>
                </a:lnTo>
                <a:lnTo>
                  <a:pt x="269" y="1718"/>
                </a:lnTo>
                <a:lnTo>
                  <a:pt x="265" y="1716"/>
                </a:lnTo>
                <a:lnTo>
                  <a:pt x="261" y="1716"/>
                </a:lnTo>
                <a:lnTo>
                  <a:pt x="260" y="1716"/>
                </a:lnTo>
                <a:lnTo>
                  <a:pt x="258" y="1716"/>
                </a:lnTo>
                <a:lnTo>
                  <a:pt x="258" y="1716"/>
                </a:lnTo>
                <a:lnTo>
                  <a:pt x="256" y="1716"/>
                </a:lnTo>
                <a:lnTo>
                  <a:pt x="254" y="1715"/>
                </a:lnTo>
                <a:lnTo>
                  <a:pt x="254" y="1711"/>
                </a:lnTo>
                <a:lnTo>
                  <a:pt x="252" y="1706"/>
                </a:lnTo>
                <a:lnTo>
                  <a:pt x="240" y="1706"/>
                </a:lnTo>
                <a:lnTo>
                  <a:pt x="236" y="1689"/>
                </a:lnTo>
                <a:lnTo>
                  <a:pt x="232" y="1689"/>
                </a:lnTo>
                <a:lnTo>
                  <a:pt x="232" y="1678"/>
                </a:lnTo>
                <a:lnTo>
                  <a:pt x="216" y="1671"/>
                </a:lnTo>
                <a:lnTo>
                  <a:pt x="212" y="1622"/>
                </a:lnTo>
                <a:lnTo>
                  <a:pt x="216" y="1622"/>
                </a:lnTo>
                <a:lnTo>
                  <a:pt x="216" y="1618"/>
                </a:lnTo>
                <a:lnTo>
                  <a:pt x="209" y="1615"/>
                </a:lnTo>
                <a:lnTo>
                  <a:pt x="203" y="1602"/>
                </a:lnTo>
                <a:lnTo>
                  <a:pt x="192" y="1595"/>
                </a:lnTo>
                <a:lnTo>
                  <a:pt x="192" y="1582"/>
                </a:lnTo>
                <a:lnTo>
                  <a:pt x="189" y="1582"/>
                </a:lnTo>
                <a:lnTo>
                  <a:pt x="189" y="1578"/>
                </a:lnTo>
                <a:lnTo>
                  <a:pt x="185" y="1576"/>
                </a:lnTo>
                <a:lnTo>
                  <a:pt x="180" y="1575"/>
                </a:lnTo>
                <a:lnTo>
                  <a:pt x="176" y="1575"/>
                </a:lnTo>
                <a:lnTo>
                  <a:pt x="171" y="1573"/>
                </a:lnTo>
                <a:lnTo>
                  <a:pt x="169" y="1569"/>
                </a:lnTo>
                <a:lnTo>
                  <a:pt x="169" y="1562"/>
                </a:lnTo>
                <a:lnTo>
                  <a:pt x="149" y="1558"/>
                </a:lnTo>
                <a:lnTo>
                  <a:pt x="143" y="1547"/>
                </a:lnTo>
                <a:lnTo>
                  <a:pt x="140" y="1540"/>
                </a:lnTo>
                <a:lnTo>
                  <a:pt x="134" y="1531"/>
                </a:lnTo>
                <a:lnTo>
                  <a:pt x="132" y="1518"/>
                </a:lnTo>
                <a:lnTo>
                  <a:pt x="118" y="1511"/>
                </a:lnTo>
                <a:lnTo>
                  <a:pt x="111" y="1498"/>
                </a:lnTo>
                <a:lnTo>
                  <a:pt x="109" y="1478"/>
                </a:lnTo>
                <a:lnTo>
                  <a:pt x="107" y="1476"/>
                </a:lnTo>
                <a:lnTo>
                  <a:pt x="105" y="1476"/>
                </a:lnTo>
                <a:lnTo>
                  <a:pt x="105" y="1475"/>
                </a:lnTo>
                <a:lnTo>
                  <a:pt x="105" y="1475"/>
                </a:lnTo>
                <a:lnTo>
                  <a:pt x="105" y="1473"/>
                </a:lnTo>
                <a:lnTo>
                  <a:pt x="103" y="1469"/>
                </a:lnTo>
                <a:lnTo>
                  <a:pt x="92" y="1469"/>
                </a:lnTo>
                <a:lnTo>
                  <a:pt x="92" y="1478"/>
                </a:lnTo>
                <a:lnTo>
                  <a:pt x="72" y="1478"/>
                </a:lnTo>
                <a:lnTo>
                  <a:pt x="69" y="1462"/>
                </a:lnTo>
                <a:lnTo>
                  <a:pt x="56" y="1458"/>
                </a:lnTo>
                <a:lnTo>
                  <a:pt x="54" y="1453"/>
                </a:lnTo>
                <a:lnTo>
                  <a:pt x="52" y="1449"/>
                </a:lnTo>
                <a:lnTo>
                  <a:pt x="51" y="1446"/>
                </a:lnTo>
                <a:lnTo>
                  <a:pt x="49" y="1444"/>
                </a:lnTo>
                <a:lnTo>
                  <a:pt x="45" y="1440"/>
                </a:lnTo>
                <a:lnTo>
                  <a:pt x="43" y="1435"/>
                </a:lnTo>
                <a:lnTo>
                  <a:pt x="29" y="1435"/>
                </a:lnTo>
                <a:lnTo>
                  <a:pt x="25" y="1416"/>
                </a:lnTo>
                <a:lnTo>
                  <a:pt x="23" y="1395"/>
                </a:lnTo>
                <a:lnTo>
                  <a:pt x="27" y="1386"/>
                </a:lnTo>
                <a:lnTo>
                  <a:pt x="27" y="1376"/>
                </a:lnTo>
                <a:lnTo>
                  <a:pt x="27" y="1366"/>
                </a:lnTo>
                <a:lnTo>
                  <a:pt x="29" y="1355"/>
                </a:lnTo>
                <a:lnTo>
                  <a:pt x="32" y="1355"/>
                </a:lnTo>
                <a:lnTo>
                  <a:pt x="34" y="1351"/>
                </a:lnTo>
                <a:lnTo>
                  <a:pt x="34" y="1347"/>
                </a:lnTo>
                <a:lnTo>
                  <a:pt x="36" y="1344"/>
                </a:lnTo>
                <a:lnTo>
                  <a:pt x="36" y="1338"/>
                </a:lnTo>
                <a:lnTo>
                  <a:pt x="23" y="1335"/>
                </a:lnTo>
                <a:lnTo>
                  <a:pt x="20" y="1322"/>
                </a:lnTo>
                <a:lnTo>
                  <a:pt x="14" y="1311"/>
                </a:lnTo>
                <a:lnTo>
                  <a:pt x="7" y="1302"/>
                </a:lnTo>
                <a:lnTo>
                  <a:pt x="3" y="1291"/>
                </a:lnTo>
                <a:lnTo>
                  <a:pt x="0" y="1275"/>
                </a:lnTo>
                <a:lnTo>
                  <a:pt x="14" y="1264"/>
                </a:lnTo>
                <a:lnTo>
                  <a:pt x="27" y="1251"/>
                </a:lnTo>
                <a:lnTo>
                  <a:pt x="36" y="1235"/>
                </a:lnTo>
                <a:lnTo>
                  <a:pt x="40" y="1235"/>
                </a:lnTo>
                <a:lnTo>
                  <a:pt x="43" y="1209"/>
                </a:lnTo>
                <a:lnTo>
                  <a:pt x="49" y="1209"/>
                </a:lnTo>
                <a:lnTo>
                  <a:pt x="52" y="1166"/>
                </a:lnTo>
                <a:lnTo>
                  <a:pt x="60" y="1162"/>
                </a:lnTo>
                <a:lnTo>
                  <a:pt x="63" y="1142"/>
                </a:lnTo>
                <a:lnTo>
                  <a:pt x="69" y="1142"/>
                </a:lnTo>
                <a:lnTo>
                  <a:pt x="69" y="1135"/>
                </a:lnTo>
                <a:lnTo>
                  <a:pt x="72" y="1135"/>
                </a:lnTo>
                <a:lnTo>
                  <a:pt x="78" y="1113"/>
                </a:lnTo>
                <a:lnTo>
                  <a:pt x="76" y="1089"/>
                </a:lnTo>
                <a:lnTo>
                  <a:pt x="72" y="1066"/>
                </a:lnTo>
                <a:lnTo>
                  <a:pt x="72" y="1049"/>
                </a:lnTo>
                <a:lnTo>
                  <a:pt x="56" y="1038"/>
                </a:lnTo>
                <a:lnTo>
                  <a:pt x="60" y="1002"/>
                </a:lnTo>
                <a:lnTo>
                  <a:pt x="63" y="1002"/>
                </a:lnTo>
                <a:lnTo>
                  <a:pt x="63" y="995"/>
                </a:lnTo>
                <a:lnTo>
                  <a:pt x="69" y="995"/>
                </a:lnTo>
                <a:lnTo>
                  <a:pt x="69" y="982"/>
                </a:lnTo>
                <a:lnTo>
                  <a:pt x="67" y="971"/>
                </a:lnTo>
                <a:lnTo>
                  <a:pt x="63" y="962"/>
                </a:lnTo>
                <a:lnTo>
                  <a:pt x="52" y="962"/>
                </a:lnTo>
                <a:lnTo>
                  <a:pt x="52" y="955"/>
                </a:lnTo>
                <a:lnTo>
                  <a:pt x="51" y="956"/>
                </a:lnTo>
                <a:lnTo>
                  <a:pt x="49" y="956"/>
                </a:lnTo>
                <a:lnTo>
                  <a:pt x="49" y="956"/>
                </a:lnTo>
                <a:lnTo>
                  <a:pt x="49" y="958"/>
                </a:lnTo>
                <a:lnTo>
                  <a:pt x="49" y="958"/>
                </a:lnTo>
                <a:lnTo>
                  <a:pt x="49" y="962"/>
                </a:lnTo>
                <a:lnTo>
                  <a:pt x="23" y="962"/>
                </a:lnTo>
                <a:lnTo>
                  <a:pt x="29" y="902"/>
                </a:lnTo>
                <a:lnTo>
                  <a:pt x="36" y="902"/>
                </a:lnTo>
                <a:lnTo>
                  <a:pt x="36" y="871"/>
                </a:lnTo>
                <a:lnTo>
                  <a:pt x="63" y="849"/>
                </a:lnTo>
                <a:lnTo>
                  <a:pt x="69" y="831"/>
                </a:lnTo>
                <a:lnTo>
                  <a:pt x="72" y="831"/>
                </a:lnTo>
                <a:lnTo>
                  <a:pt x="76" y="815"/>
                </a:lnTo>
                <a:lnTo>
                  <a:pt x="80" y="815"/>
                </a:lnTo>
                <a:lnTo>
                  <a:pt x="80" y="802"/>
                </a:lnTo>
                <a:lnTo>
                  <a:pt x="89" y="798"/>
                </a:lnTo>
                <a:lnTo>
                  <a:pt x="92" y="769"/>
                </a:lnTo>
                <a:lnTo>
                  <a:pt x="92" y="769"/>
                </a:lnTo>
                <a:lnTo>
                  <a:pt x="94" y="767"/>
                </a:lnTo>
                <a:lnTo>
                  <a:pt x="96" y="767"/>
                </a:lnTo>
                <a:lnTo>
                  <a:pt x="98" y="766"/>
                </a:lnTo>
                <a:lnTo>
                  <a:pt x="98" y="764"/>
                </a:lnTo>
                <a:lnTo>
                  <a:pt x="100" y="758"/>
                </a:lnTo>
                <a:lnTo>
                  <a:pt x="109" y="758"/>
                </a:lnTo>
                <a:lnTo>
                  <a:pt x="149" y="715"/>
                </a:lnTo>
                <a:lnTo>
                  <a:pt x="156" y="709"/>
                </a:lnTo>
                <a:lnTo>
                  <a:pt x="156" y="675"/>
                </a:lnTo>
                <a:lnTo>
                  <a:pt x="160" y="675"/>
                </a:lnTo>
                <a:lnTo>
                  <a:pt x="163" y="658"/>
                </a:lnTo>
                <a:lnTo>
                  <a:pt x="172" y="655"/>
                </a:lnTo>
                <a:lnTo>
                  <a:pt x="172" y="646"/>
                </a:lnTo>
                <a:lnTo>
                  <a:pt x="176" y="646"/>
                </a:lnTo>
                <a:lnTo>
                  <a:pt x="176" y="629"/>
                </a:lnTo>
                <a:lnTo>
                  <a:pt x="180" y="629"/>
                </a:lnTo>
                <a:lnTo>
                  <a:pt x="183" y="626"/>
                </a:lnTo>
                <a:lnTo>
                  <a:pt x="187" y="624"/>
                </a:lnTo>
                <a:lnTo>
                  <a:pt x="191" y="624"/>
                </a:lnTo>
                <a:lnTo>
                  <a:pt x="194" y="624"/>
                </a:lnTo>
                <a:lnTo>
                  <a:pt x="196" y="624"/>
                </a:lnTo>
                <a:lnTo>
                  <a:pt x="200" y="624"/>
                </a:lnTo>
                <a:lnTo>
                  <a:pt x="203" y="622"/>
                </a:lnTo>
                <a:lnTo>
                  <a:pt x="212" y="611"/>
                </a:lnTo>
                <a:lnTo>
                  <a:pt x="220" y="611"/>
                </a:lnTo>
                <a:lnTo>
                  <a:pt x="223" y="602"/>
                </a:lnTo>
                <a:lnTo>
                  <a:pt x="229" y="602"/>
                </a:lnTo>
                <a:lnTo>
                  <a:pt x="229" y="595"/>
                </a:lnTo>
                <a:lnTo>
                  <a:pt x="236" y="589"/>
                </a:lnTo>
                <a:lnTo>
                  <a:pt x="236" y="582"/>
                </a:lnTo>
                <a:lnTo>
                  <a:pt x="243" y="578"/>
                </a:lnTo>
                <a:lnTo>
                  <a:pt x="243" y="558"/>
                </a:lnTo>
                <a:lnTo>
                  <a:pt x="249" y="558"/>
                </a:lnTo>
                <a:lnTo>
                  <a:pt x="251" y="555"/>
                </a:lnTo>
                <a:lnTo>
                  <a:pt x="252" y="551"/>
                </a:lnTo>
                <a:lnTo>
                  <a:pt x="254" y="549"/>
                </a:lnTo>
                <a:lnTo>
                  <a:pt x="254" y="544"/>
                </a:lnTo>
                <a:lnTo>
                  <a:pt x="256" y="538"/>
                </a:lnTo>
                <a:lnTo>
                  <a:pt x="280" y="531"/>
                </a:lnTo>
                <a:lnTo>
                  <a:pt x="280" y="526"/>
                </a:lnTo>
                <a:lnTo>
                  <a:pt x="320" y="522"/>
                </a:lnTo>
                <a:lnTo>
                  <a:pt x="320" y="518"/>
                </a:lnTo>
                <a:lnTo>
                  <a:pt x="329" y="518"/>
                </a:lnTo>
                <a:lnTo>
                  <a:pt x="329" y="515"/>
                </a:lnTo>
                <a:lnTo>
                  <a:pt x="349" y="509"/>
                </a:lnTo>
                <a:lnTo>
                  <a:pt x="372" y="482"/>
                </a:lnTo>
                <a:lnTo>
                  <a:pt x="389" y="478"/>
                </a:lnTo>
                <a:lnTo>
                  <a:pt x="443" y="415"/>
                </a:lnTo>
                <a:lnTo>
                  <a:pt x="441" y="398"/>
                </a:lnTo>
                <a:lnTo>
                  <a:pt x="436" y="380"/>
                </a:lnTo>
                <a:lnTo>
                  <a:pt x="434" y="362"/>
                </a:lnTo>
                <a:lnTo>
                  <a:pt x="436" y="342"/>
                </a:lnTo>
                <a:lnTo>
                  <a:pt x="445" y="320"/>
                </a:lnTo>
                <a:lnTo>
                  <a:pt x="460" y="302"/>
                </a:lnTo>
                <a:lnTo>
                  <a:pt x="472" y="295"/>
                </a:lnTo>
                <a:lnTo>
                  <a:pt x="472" y="271"/>
                </a:lnTo>
                <a:lnTo>
                  <a:pt x="476" y="271"/>
                </a:lnTo>
                <a:lnTo>
                  <a:pt x="496" y="246"/>
                </a:lnTo>
                <a:lnTo>
                  <a:pt x="503" y="246"/>
                </a:lnTo>
                <a:lnTo>
                  <a:pt x="520" y="226"/>
                </a:lnTo>
                <a:lnTo>
                  <a:pt x="529" y="226"/>
                </a:lnTo>
                <a:lnTo>
                  <a:pt x="529" y="222"/>
                </a:lnTo>
                <a:lnTo>
                  <a:pt x="536" y="222"/>
                </a:lnTo>
                <a:lnTo>
                  <a:pt x="536" y="218"/>
                </a:lnTo>
                <a:lnTo>
                  <a:pt x="549" y="218"/>
                </a:lnTo>
                <a:lnTo>
                  <a:pt x="549" y="215"/>
                </a:lnTo>
                <a:lnTo>
                  <a:pt x="563" y="209"/>
                </a:lnTo>
                <a:lnTo>
                  <a:pt x="563" y="206"/>
                </a:lnTo>
                <a:lnTo>
                  <a:pt x="583" y="202"/>
                </a:lnTo>
                <a:lnTo>
                  <a:pt x="589" y="195"/>
                </a:lnTo>
                <a:lnTo>
                  <a:pt x="596" y="195"/>
                </a:lnTo>
                <a:lnTo>
                  <a:pt x="603" y="182"/>
                </a:lnTo>
                <a:lnTo>
                  <a:pt x="609" y="182"/>
                </a:lnTo>
                <a:lnTo>
                  <a:pt x="609" y="175"/>
                </a:lnTo>
                <a:lnTo>
                  <a:pt x="620" y="166"/>
                </a:lnTo>
                <a:lnTo>
                  <a:pt x="620" y="158"/>
                </a:lnTo>
                <a:lnTo>
                  <a:pt x="623" y="158"/>
                </a:lnTo>
                <a:lnTo>
                  <a:pt x="623" y="149"/>
                </a:lnTo>
                <a:lnTo>
                  <a:pt x="629" y="149"/>
                </a:lnTo>
                <a:lnTo>
                  <a:pt x="629" y="142"/>
                </a:lnTo>
                <a:lnTo>
                  <a:pt x="632" y="142"/>
                </a:lnTo>
                <a:lnTo>
                  <a:pt x="632" y="135"/>
                </a:lnTo>
                <a:lnTo>
                  <a:pt x="640" y="131"/>
                </a:lnTo>
                <a:lnTo>
                  <a:pt x="640" y="122"/>
                </a:lnTo>
                <a:lnTo>
                  <a:pt x="643" y="122"/>
                </a:lnTo>
                <a:lnTo>
                  <a:pt x="643" y="115"/>
                </a:lnTo>
                <a:lnTo>
                  <a:pt x="649" y="115"/>
                </a:lnTo>
                <a:lnTo>
                  <a:pt x="649" y="106"/>
                </a:lnTo>
                <a:lnTo>
                  <a:pt x="652" y="106"/>
                </a:lnTo>
                <a:lnTo>
                  <a:pt x="652" y="98"/>
                </a:lnTo>
                <a:lnTo>
                  <a:pt x="656" y="98"/>
                </a:lnTo>
                <a:lnTo>
                  <a:pt x="660" y="86"/>
                </a:lnTo>
                <a:lnTo>
                  <a:pt x="700" y="82"/>
                </a:lnTo>
                <a:lnTo>
                  <a:pt x="705" y="93"/>
                </a:lnTo>
                <a:lnTo>
                  <a:pt x="712" y="106"/>
                </a:lnTo>
                <a:lnTo>
                  <a:pt x="720" y="115"/>
                </a:lnTo>
                <a:lnTo>
                  <a:pt x="723" y="116"/>
                </a:lnTo>
                <a:lnTo>
                  <a:pt x="725" y="116"/>
                </a:lnTo>
                <a:lnTo>
                  <a:pt x="729" y="116"/>
                </a:lnTo>
                <a:lnTo>
                  <a:pt x="731" y="118"/>
                </a:lnTo>
                <a:lnTo>
                  <a:pt x="732" y="118"/>
                </a:lnTo>
                <a:lnTo>
                  <a:pt x="736" y="122"/>
                </a:lnTo>
                <a:lnTo>
                  <a:pt x="776" y="118"/>
                </a:lnTo>
                <a:lnTo>
                  <a:pt x="776" y="122"/>
                </a:lnTo>
                <a:lnTo>
                  <a:pt x="792" y="122"/>
                </a:lnTo>
                <a:lnTo>
                  <a:pt x="796" y="115"/>
                </a:lnTo>
                <a:lnTo>
                  <a:pt x="811" y="111"/>
                </a:lnTo>
                <a:lnTo>
                  <a:pt x="829" y="111"/>
                </a:lnTo>
                <a:lnTo>
                  <a:pt x="831" y="113"/>
                </a:lnTo>
                <a:lnTo>
                  <a:pt x="832" y="116"/>
                </a:lnTo>
                <a:lnTo>
                  <a:pt x="832" y="118"/>
                </a:lnTo>
                <a:lnTo>
                  <a:pt x="834" y="122"/>
                </a:lnTo>
                <a:lnTo>
                  <a:pt x="836" y="126"/>
                </a:lnTo>
                <a:lnTo>
                  <a:pt x="856" y="124"/>
                </a:lnTo>
                <a:lnTo>
                  <a:pt x="872" y="120"/>
                </a:lnTo>
                <a:lnTo>
                  <a:pt x="889" y="115"/>
                </a:lnTo>
                <a:lnTo>
                  <a:pt x="891" y="109"/>
                </a:lnTo>
                <a:lnTo>
                  <a:pt x="894" y="107"/>
                </a:lnTo>
                <a:lnTo>
                  <a:pt x="896" y="104"/>
                </a:lnTo>
                <a:lnTo>
                  <a:pt x="898" y="100"/>
                </a:lnTo>
                <a:lnTo>
                  <a:pt x="900" y="95"/>
                </a:lnTo>
                <a:lnTo>
                  <a:pt x="916" y="91"/>
                </a:lnTo>
                <a:lnTo>
                  <a:pt x="932" y="86"/>
                </a:lnTo>
                <a:lnTo>
                  <a:pt x="932" y="82"/>
                </a:lnTo>
                <a:lnTo>
                  <a:pt x="960" y="82"/>
                </a:lnTo>
                <a:lnTo>
                  <a:pt x="972" y="66"/>
                </a:lnTo>
                <a:lnTo>
                  <a:pt x="983" y="66"/>
                </a:lnTo>
                <a:lnTo>
                  <a:pt x="992" y="55"/>
                </a:lnTo>
                <a:lnTo>
                  <a:pt x="1012" y="55"/>
                </a:lnTo>
                <a:lnTo>
                  <a:pt x="1012" y="51"/>
                </a:lnTo>
                <a:lnTo>
                  <a:pt x="1023" y="51"/>
                </a:lnTo>
                <a:lnTo>
                  <a:pt x="1023" y="46"/>
                </a:lnTo>
                <a:lnTo>
                  <a:pt x="1032" y="46"/>
                </a:lnTo>
                <a:lnTo>
                  <a:pt x="1032" y="42"/>
                </a:lnTo>
                <a:lnTo>
                  <a:pt x="1096" y="42"/>
                </a:lnTo>
                <a:lnTo>
                  <a:pt x="1103" y="29"/>
                </a:lnTo>
                <a:lnTo>
                  <a:pt x="1209" y="26"/>
                </a:lnTo>
                <a:lnTo>
                  <a:pt x="1249" y="35"/>
                </a:lnTo>
                <a:lnTo>
                  <a:pt x="1249" y="29"/>
                </a:lnTo>
                <a:lnTo>
                  <a:pt x="1269" y="29"/>
                </a:lnTo>
                <a:lnTo>
                  <a:pt x="1272" y="22"/>
                </a:lnTo>
                <a:lnTo>
                  <a:pt x="1289" y="16"/>
                </a:lnTo>
                <a:lnTo>
                  <a:pt x="1312" y="15"/>
                </a:lnTo>
                <a:lnTo>
                  <a:pt x="1316" y="26"/>
                </a:lnTo>
                <a:lnTo>
                  <a:pt x="1320" y="26"/>
                </a:lnTo>
                <a:lnTo>
                  <a:pt x="1323" y="24"/>
                </a:lnTo>
                <a:lnTo>
                  <a:pt x="1325" y="24"/>
                </a:lnTo>
                <a:lnTo>
                  <a:pt x="1325" y="22"/>
                </a:lnTo>
                <a:lnTo>
                  <a:pt x="1327" y="18"/>
                </a:lnTo>
                <a:lnTo>
                  <a:pt x="1329" y="15"/>
                </a:lnTo>
                <a:lnTo>
                  <a:pt x="1356" y="15"/>
                </a:lnTo>
                <a:lnTo>
                  <a:pt x="1356" y="18"/>
                </a:lnTo>
                <a:lnTo>
                  <a:pt x="1365" y="22"/>
                </a:lnTo>
                <a:lnTo>
                  <a:pt x="1380" y="26"/>
                </a:lnTo>
                <a:lnTo>
                  <a:pt x="1394" y="27"/>
                </a:lnTo>
                <a:lnTo>
                  <a:pt x="1409" y="26"/>
                </a:lnTo>
                <a:lnTo>
                  <a:pt x="1412" y="18"/>
                </a:lnTo>
                <a:lnTo>
                  <a:pt x="1436" y="15"/>
                </a:lnTo>
                <a:lnTo>
                  <a:pt x="1436" y="9"/>
                </a:lnTo>
                <a:lnTo>
                  <a:pt x="1443" y="7"/>
                </a:lnTo>
                <a:lnTo>
                  <a:pt x="1456" y="4"/>
                </a:lnTo>
                <a:lnTo>
                  <a:pt x="1469" y="0"/>
                </a:lnTo>
                <a:close/>
              </a:path>
            </a:pathLst>
          </a:custGeom>
          <a:solidFill>
            <a:schemeClr val="bg1">
              <a:lumMod val="85000"/>
            </a:schemeClr>
          </a:solidFill>
          <a:ln w="3175">
            <a:noFill/>
          </a:ln>
        </p:spPr>
        <p:txBody>
          <a:bodyPr vert="horz" wrap="square" lIns="91440" tIns="45720" rIns="91440" bIns="45720" numCol="1" anchor="t" anchorCtr="0" compatLnSpc="1">
            <a:prstTxWarp prst="textNoShape">
              <a:avLst/>
            </a:prstTxWarp>
          </a:bodyPr>
          <a:lstStyle/>
          <a:p>
            <a:endParaRPr lang="ko-KR" altLang="en-US"/>
          </a:p>
        </p:txBody>
      </p:sp>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6" y="208442"/>
            <a:ext cx="6342515" cy="830997"/>
          </a:xfrm>
          <a:prstGeom prst="rect">
            <a:avLst/>
          </a:prstGeom>
          <a:noFill/>
        </p:spPr>
        <p:txBody>
          <a:bodyPr wrap="square" rtlCol="0">
            <a:spAutoFit/>
          </a:bodyPr>
          <a:lstStyle/>
          <a:p>
            <a:r>
              <a:rPr lang="id-ID" sz="2400" b="1" dirty="0">
                <a:latin typeface="Segoe UI" panose="020B0502040204020203" pitchFamily="34" charset="0"/>
                <a:ea typeface="Segoe UI" panose="020B0502040204020203" pitchFamily="34" charset="0"/>
                <a:cs typeface="Segoe UI" panose="020B0502040204020203" pitchFamily="34" charset="0"/>
              </a:rPr>
              <a:t>AMANAT UU ASN NO 5 TAHUN 2014 TENTANG ASN</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1" y="4995532"/>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2" name="그룹 31">
            <a:extLst>
              <a:ext uri="{FF2B5EF4-FFF2-40B4-BE49-F238E27FC236}">
                <a16:creationId xmlns:a16="http://schemas.microsoft.com/office/drawing/2014/main" xmlns="" id="{649AE17D-EECB-48E4-A291-22C32AB93C43}"/>
              </a:ext>
            </a:extLst>
          </p:cNvPr>
          <p:cNvGrpSpPr/>
          <p:nvPr/>
        </p:nvGrpSpPr>
        <p:grpSpPr>
          <a:xfrm>
            <a:off x="4793052" y="1521777"/>
            <a:ext cx="2579630" cy="4193223"/>
            <a:chOff x="3260729" y="1864168"/>
            <a:chExt cx="2040787" cy="4193223"/>
          </a:xfrm>
        </p:grpSpPr>
        <p:sp>
          <p:nvSpPr>
            <p:cNvPr id="33" name="Rounded Rectangle 3">
              <a:extLst>
                <a:ext uri="{FF2B5EF4-FFF2-40B4-BE49-F238E27FC236}">
                  <a16:creationId xmlns:a16="http://schemas.microsoft.com/office/drawing/2014/main" xmlns="" id="{CD87455E-0BDF-4771-85AB-C16D2475133C}"/>
                </a:ext>
              </a:extLst>
            </p:cNvPr>
            <p:cNvSpPr/>
            <p:nvPr/>
          </p:nvSpPr>
          <p:spPr>
            <a:xfrm>
              <a:off x="3260729" y="1864168"/>
              <a:ext cx="1728000" cy="10081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Rounded Rectangle 4">
              <a:extLst>
                <a:ext uri="{FF2B5EF4-FFF2-40B4-BE49-F238E27FC236}">
                  <a16:creationId xmlns:a16="http://schemas.microsoft.com/office/drawing/2014/main" xmlns="" id="{7C2FDE26-3ABE-49DF-AF03-E7DD61B24E36}"/>
                </a:ext>
              </a:extLst>
            </p:cNvPr>
            <p:cNvSpPr/>
            <p:nvPr/>
          </p:nvSpPr>
          <p:spPr>
            <a:xfrm>
              <a:off x="3501516" y="2557383"/>
              <a:ext cx="1800000" cy="3500008"/>
            </a:xfrm>
            <a:prstGeom prst="roundRect">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TextBox 41">
              <a:extLst>
                <a:ext uri="{FF2B5EF4-FFF2-40B4-BE49-F238E27FC236}">
                  <a16:creationId xmlns:a16="http://schemas.microsoft.com/office/drawing/2014/main" xmlns="" id="{299C2152-39BF-43F4-A3BD-398A3437B2C4}"/>
                </a:ext>
              </a:extLst>
            </p:cNvPr>
            <p:cNvSpPr txBox="1"/>
            <p:nvPr/>
          </p:nvSpPr>
          <p:spPr>
            <a:xfrm>
              <a:off x="3281728" y="1903116"/>
              <a:ext cx="1662339" cy="584775"/>
            </a:xfrm>
            <a:prstGeom prst="rect">
              <a:avLst/>
            </a:prstGeom>
            <a:noFill/>
          </p:spPr>
          <p:txBody>
            <a:bodyPr wrap="square" rtlCol="0">
              <a:spAutoFit/>
            </a:bodyPr>
            <a:lstStyle/>
            <a:p>
              <a:pPr algn="ctr"/>
              <a:r>
                <a:rPr lang="id-ID" altLang="ko-KR" sz="1600" b="1" dirty="0">
                  <a:solidFill>
                    <a:schemeClr val="bg1"/>
                  </a:solidFill>
                  <a:cs typeface="Arial" pitchFamily="34" charset="0"/>
                </a:rPr>
                <a:t>Hak Pengembangan Kompetensi</a:t>
              </a:r>
              <a:endParaRPr lang="ko-KR" altLang="en-US" sz="1600" b="1" dirty="0">
                <a:solidFill>
                  <a:schemeClr val="bg1"/>
                </a:solidFill>
                <a:cs typeface="Arial" pitchFamily="34" charset="0"/>
              </a:endParaRPr>
            </a:p>
          </p:txBody>
        </p:sp>
        <p:grpSp>
          <p:nvGrpSpPr>
            <p:cNvPr id="36" name="Group 35">
              <a:extLst>
                <a:ext uri="{FF2B5EF4-FFF2-40B4-BE49-F238E27FC236}">
                  <a16:creationId xmlns:a16="http://schemas.microsoft.com/office/drawing/2014/main" xmlns="" id="{F157E43F-2E95-4FA7-956A-FFE551C21C2A}"/>
                </a:ext>
              </a:extLst>
            </p:cNvPr>
            <p:cNvGrpSpPr/>
            <p:nvPr/>
          </p:nvGrpSpPr>
          <p:grpSpPr>
            <a:xfrm>
              <a:off x="3648747" y="2761208"/>
              <a:ext cx="1583409" cy="1602844"/>
              <a:chOff x="2079598" y="4324401"/>
              <a:chExt cx="2490853" cy="1602844"/>
            </a:xfrm>
          </p:grpSpPr>
          <p:sp>
            <p:nvSpPr>
              <p:cNvPr id="37" name="TextBox 36">
                <a:extLst>
                  <a:ext uri="{FF2B5EF4-FFF2-40B4-BE49-F238E27FC236}">
                    <a16:creationId xmlns:a16="http://schemas.microsoft.com/office/drawing/2014/main" xmlns="" id="{8B499AC8-F090-47C5-8052-18D7536699EF}"/>
                  </a:ext>
                </a:extLst>
              </p:cNvPr>
              <p:cNvSpPr txBox="1"/>
              <p:nvPr/>
            </p:nvSpPr>
            <p:spPr>
              <a:xfrm>
                <a:off x="2079598" y="4948516"/>
                <a:ext cx="2455046" cy="978729"/>
              </a:xfrm>
              <a:prstGeom prst="rect">
                <a:avLst/>
              </a:prstGeom>
              <a:noFill/>
            </p:spPr>
            <p:txBody>
              <a:bodyPr wrap="square" rtlCol="0">
                <a:spAutoFit/>
              </a:bodyPr>
              <a:lstStyle/>
              <a:p>
                <a:pPr fontAlgn="base">
                  <a:lnSpc>
                    <a:spcPct val="90000"/>
                  </a:lnSpc>
                  <a:spcBef>
                    <a:spcPct val="0"/>
                  </a:spcBef>
                  <a:spcAft>
                    <a:spcPts val="600"/>
                  </a:spcAft>
                </a:pPr>
                <a:r>
                  <a:rPr lang="en-US" sz="1600" i="1" dirty="0"/>
                  <a:t>PNS </a:t>
                </a:r>
                <a:r>
                  <a:rPr lang="en-US" sz="1600" i="1" dirty="0" err="1"/>
                  <a:t>berhak</a:t>
                </a:r>
                <a:r>
                  <a:rPr lang="en-US" sz="1600" i="1" dirty="0"/>
                  <a:t> </a:t>
                </a:r>
                <a:r>
                  <a:rPr lang="en-US" sz="1600" i="1" dirty="0" err="1"/>
                  <a:t>memperoleh</a:t>
                </a:r>
                <a:r>
                  <a:rPr lang="en-US" sz="1600" i="1" dirty="0"/>
                  <a:t>  </a:t>
                </a:r>
                <a:r>
                  <a:rPr lang="en-US" sz="1600" i="1" dirty="0" err="1"/>
                  <a:t>pengembangan</a:t>
                </a:r>
                <a:r>
                  <a:rPr lang="en-US" sz="1600" i="1" dirty="0"/>
                  <a:t> </a:t>
                </a:r>
                <a:r>
                  <a:rPr lang="en-US" sz="1600" i="1" dirty="0" err="1"/>
                  <a:t>kompetensi</a:t>
                </a:r>
                <a:endParaRPr lang="en-US" sz="1600" i="1" dirty="0"/>
              </a:p>
            </p:txBody>
          </p:sp>
          <p:sp>
            <p:nvSpPr>
              <p:cNvPr id="38" name="TextBox 37">
                <a:extLst>
                  <a:ext uri="{FF2B5EF4-FFF2-40B4-BE49-F238E27FC236}">
                    <a16:creationId xmlns:a16="http://schemas.microsoft.com/office/drawing/2014/main" xmlns="" id="{83004F30-3DFA-4441-9547-70E782A785DA}"/>
                  </a:ext>
                </a:extLst>
              </p:cNvPr>
              <p:cNvSpPr txBox="1"/>
              <p:nvPr/>
            </p:nvSpPr>
            <p:spPr>
              <a:xfrm>
                <a:off x="2079600" y="4324401"/>
                <a:ext cx="2490851" cy="400110"/>
              </a:xfrm>
              <a:prstGeom prst="rect">
                <a:avLst/>
              </a:prstGeom>
              <a:noFill/>
            </p:spPr>
            <p:txBody>
              <a:bodyPr wrap="square" rtlCol="0">
                <a:spAutoFit/>
              </a:bodyPr>
              <a:lstStyle/>
              <a:p>
                <a:r>
                  <a:rPr lang="id-ID" altLang="ko-KR" sz="2000" b="1" i="1" dirty="0">
                    <a:solidFill>
                      <a:schemeClr val="tx1">
                        <a:lumMod val="75000"/>
                        <a:lumOff val="25000"/>
                      </a:schemeClr>
                    </a:solidFill>
                    <a:cs typeface="Arial" pitchFamily="34" charset="0"/>
                  </a:rPr>
                  <a:t>Pasal 21</a:t>
                </a:r>
                <a:endParaRPr lang="ko-KR" altLang="en-US" sz="2000" b="1" i="1" dirty="0">
                  <a:solidFill>
                    <a:schemeClr val="tx1">
                      <a:lumMod val="75000"/>
                      <a:lumOff val="25000"/>
                    </a:schemeClr>
                  </a:solidFill>
                  <a:cs typeface="Arial" pitchFamily="34" charset="0"/>
                </a:endParaRPr>
              </a:p>
            </p:txBody>
          </p:sp>
        </p:grpSp>
      </p:grpSp>
      <p:grpSp>
        <p:nvGrpSpPr>
          <p:cNvPr id="44" name="그룹 1">
            <a:extLst>
              <a:ext uri="{FF2B5EF4-FFF2-40B4-BE49-F238E27FC236}">
                <a16:creationId xmlns:a16="http://schemas.microsoft.com/office/drawing/2014/main" xmlns="" id="{4EFD9B44-14AD-4534-BE0B-558153AD9974}"/>
              </a:ext>
            </a:extLst>
          </p:cNvPr>
          <p:cNvGrpSpPr/>
          <p:nvPr/>
        </p:nvGrpSpPr>
        <p:grpSpPr>
          <a:xfrm>
            <a:off x="7581007" y="1521777"/>
            <a:ext cx="2579630" cy="4193223"/>
            <a:chOff x="6197842" y="1864168"/>
            <a:chExt cx="2040787" cy="4193223"/>
          </a:xfrm>
        </p:grpSpPr>
        <p:sp>
          <p:nvSpPr>
            <p:cNvPr id="45" name="Rounded Rectangle 7">
              <a:extLst>
                <a:ext uri="{FF2B5EF4-FFF2-40B4-BE49-F238E27FC236}">
                  <a16:creationId xmlns:a16="http://schemas.microsoft.com/office/drawing/2014/main" xmlns="" id="{3E6258F0-E042-4988-995C-A63BDD70E7AA}"/>
                </a:ext>
              </a:extLst>
            </p:cNvPr>
            <p:cNvSpPr/>
            <p:nvPr/>
          </p:nvSpPr>
          <p:spPr>
            <a:xfrm>
              <a:off x="6197842" y="1864168"/>
              <a:ext cx="1728000" cy="100811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Rounded Rectangle 8">
              <a:extLst>
                <a:ext uri="{FF2B5EF4-FFF2-40B4-BE49-F238E27FC236}">
                  <a16:creationId xmlns:a16="http://schemas.microsoft.com/office/drawing/2014/main" xmlns="" id="{12249299-34A1-4713-9E97-58BDEE890A83}"/>
                </a:ext>
              </a:extLst>
            </p:cNvPr>
            <p:cNvSpPr/>
            <p:nvPr/>
          </p:nvSpPr>
          <p:spPr>
            <a:xfrm>
              <a:off x="6438629" y="2557383"/>
              <a:ext cx="1800000" cy="3500008"/>
            </a:xfrm>
            <a:prstGeom prst="roundRect">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TextBox 50">
              <a:extLst>
                <a:ext uri="{FF2B5EF4-FFF2-40B4-BE49-F238E27FC236}">
                  <a16:creationId xmlns:a16="http://schemas.microsoft.com/office/drawing/2014/main" xmlns="" id="{E8E83234-B61F-45C2-9920-2932796D504C}"/>
                </a:ext>
              </a:extLst>
            </p:cNvPr>
            <p:cNvSpPr txBox="1"/>
            <p:nvPr/>
          </p:nvSpPr>
          <p:spPr>
            <a:xfrm>
              <a:off x="6224716" y="1903116"/>
              <a:ext cx="1662339" cy="584775"/>
            </a:xfrm>
            <a:prstGeom prst="rect">
              <a:avLst/>
            </a:prstGeom>
            <a:noFill/>
          </p:spPr>
          <p:txBody>
            <a:bodyPr wrap="square" rtlCol="0">
              <a:spAutoFit/>
            </a:bodyPr>
            <a:lstStyle/>
            <a:p>
              <a:pPr algn="ctr"/>
              <a:r>
                <a:rPr lang="id-ID" altLang="ko-KR" sz="1600" b="1" dirty="0">
                  <a:solidFill>
                    <a:schemeClr val="bg1"/>
                  </a:solidFill>
                  <a:cs typeface="Arial" pitchFamily="34" charset="0"/>
                </a:rPr>
                <a:t>Pengembangan Karir PNS</a:t>
              </a:r>
              <a:endParaRPr lang="ko-KR" altLang="en-US" sz="1600" b="1" dirty="0">
                <a:solidFill>
                  <a:schemeClr val="bg1"/>
                </a:solidFill>
                <a:cs typeface="Arial" pitchFamily="34" charset="0"/>
              </a:endParaRPr>
            </a:p>
          </p:txBody>
        </p:sp>
        <p:grpSp>
          <p:nvGrpSpPr>
            <p:cNvPr id="48" name="Group 47">
              <a:extLst>
                <a:ext uri="{FF2B5EF4-FFF2-40B4-BE49-F238E27FC236}">
                  <a16:creationId xmlns:a16="http://schemas.microsoft.com/office/drawing/2014/main" xmlns="" id="{2F76AE1C-1720-4594-9291-9C5730981FA1}"/>
                </a:ext>
              </a:extLst>
            </p:cNvPr>
            <p:cNvGrpSpPr/>
            <p:nvPr/>
          </p:nvGrpSpPr>
          <p:grpSpPr>
            <a:xfrm>
              <a:off x="6564976" y="2761208"/>
              <a:ext cx="1619512" cy="3133193"/>
              <a:chOff x="2051201" y="4324401"/>
              <a:chExt cx="2547647" cy="3133193"/>
            </a:xfrm>
          </p:grpSpPr>
          <p:sp>
            <p:nvSpPr>
              <p:cNvPr id="49" name="TextBox 48">
                <a:extLst>
                  <a:ext uri="{FF2B5EF4-FFF2-40B4-BE49-F238E27FC236}">
                    <a16:creationId xmlns:a16="http://schemas.microsoft.com/office/drawing/2014/main" xmlns="" id="{6E966B66-8C01-4997-8667-DD049FE0DA9A}"/>
                  </a:ext>
                </a:extLst>
              </p:cNvPr>
              <p:cNvSpPr txBox="1"/>
              <p:nvPr/>
            </p:nvSpPr>
            <p:spPr>
              <a:xfrm>
                <a:off x="2051201" y="4927671"/>
                <a:ext cx="2547647" cy="2529923"/>
              </a:xfrm>
              <a:prstGeom prst="rect">
                <a:avLst/>
              </a:prstGeom>
              <a:noFill/>
            </p:spPr>
            <p:txBody>
              <a:bodyPr wrap="square" rtlCol="0">
                <a:spAutoFit/>
              </a:bodyPr>
              <a:lstStyle/>
              <a:p>
                <a:pPr fontAlgn="base">
                  <a:lnSpc>
                    <a:spcPct val="90000"/>
                  </a:lnSpc>
                  <a:spcBef>
                    <a:spcPct val="0"/>
                  </a:spcBef>
                  <a:spcAft>
                    <a:spcPts val="600"/>
                  </a:spcAft>
                </a:pPr>
                <a:r>
                  <a:rPr lang="en-US" sz="1600" dirty="0" err="1"/>
                  <a:t>Pengembangan</a:t>
                </a:r>
                <a:r>
                  <a:rPr lang="en-US" sz="1600" dirty="0"/>
                  <a:t> </a:t>
                </a:r>
                <a:r>
                  <a:rPr lang="en-US" sz="1600" dirty="0" err="1"/>
                  <a:t>karier</a:t>
                </a:r>
                <a:r>
                  <a:rPr lang="en-US" sz="1600" dirty="0"/>
                  <a:t> PNS </a:t>
                </a:r>
                <a:r>
                  <a:rPr lang="en-US" sz="1600" dirty="0" err="1"/>
                  <a:t>dilakukan</a:t>
                </a:r>
                <a:r>
                  <a:rPr lang="en-US" sz="1600" dirty="0"/>
                  <a:t> </a:t>
                </a:r>
                <a:r>
                  <a:rPr lang="en-US" sz="1600" dirty="0" err="1"/>
                  <a:t>berdasarkan</a:t>
                </a:r>
                <a:r>
                  <a:rPr lang="en-US" sz="1600" dirty="0"/>
                  <a:t> </a:t>
                </a:r>
                <a:r>
                  <a:rPr lang="en-US" sz="1600" dirty="0" err="1"/>
                  <a:t>kualifikasi</a:t>
                </a:r>
                <a:r>
                  <a:rPr lang="en-US" sz="1600" dirty="0"/>
                  <a:t>, </a:t>
                </a:r>
                <a:r>
                  <a:rPr lang="en-US" sz="1600" dirty="0" err="1"/>
                  <a:t>kompetensi</a:t>
                </a:r>
                <a:r>
                  <a:rPr lang="en-US" sz="1600" dirty="0"/>
                  <a:t>, </a:t>
                </a:r>
                <a:r>
                  <a:rPr lang="en-US" sz="1600" dirty="0" err="1"/>
                  <a:t>penilaian</a:t>
                </a:r>
                <a:r>
                  <a:rPr lang="en-US" sz="1600" dirty="0"/>
                  <a:t> </a:t>
                </a:r>
                <a:r>
                  <a:rPr lang="en-US" sz="1600" dirty="0" err="1"/>
                  <a:t>kinerja</a:t>
                </a:r>
                <a:r>
                  <a:rPr lang="en-US" sz="1600" dirty="0"/>
                  <a:t>, </a:t>
                </a:r>
                <a:r>
                  <a:rPr lang="en-US" sz="1600" dirty="0" err="1"/>
                  <a:t>dan</a:t>
                </a:r>
                <a:r>
                  <a:rPr lang="en-US" sz="1600" dirty="0"/>
                  <a:t> </a:t>
                </a:r>
                <a:r>
                  <a:rPr lang="en-US" sz="1600" dirty="0" err="1"/>
                  <a:t>kebutuhan</a:t>
                </a:r>
                <a:r>
                  <a:rPr lang="en-US" sz="1600" dirty="0"/>
                  <a:t> </a:t>
                </a:r>
                <a:r>
                  <a:rPr lang="en-US" sz="1600" dirty="0" err="1"/>
                  <a:t>Instansi</a:t>
                </a:r>
                <a:r>
                  <a:rPr lang="en-US" sz="1600" dirty="0"/>
                  <a:t> </a:t>
                </a:r>
                <a:r>
                  <a:rPr lang="en-US" sz="1600" dirty="0" err="1"/>
                  <a:t>Pemerintah</a:t>
                </a:r>
                <a:r>
                  <a:rPr lang="en-US" sz="1600" dirty="0"/>
                  <a:t>, </a:t>
                </a:r>
                <a:r>
                  <a:rPr lang="en-US" sz="1600" dirty="0" err="1"/>
                  <a:t>dengan</a:t>
                </a:r>
                <a:r>
                  <a:rPr lang="en-US" sz="1600" dirty="0"/>
                  <a:t> </a:t>
                </a:r>
                <a:r>
                  <a:rPr lang="en-US" sz="1600" dirty="0" err="1"/>
                  <a:t>mempertimbangkan</a:t>
                </a:r>
                <a:r>
                  <a:rPr lang="en-US" sz="1600" dirty="0"/>
                  <a:t> </a:t>
                </a:r>
                <a:r>
                  <a:rPr lang="en-US" sz="1600" dirty="0" err="1"/>
                  <a:t>integritas</a:t>
                </a:r>
                <a:r>
                  <a:rPr lang="en-US" sz="1600" dirty="0"/>
                  <a:t> </a:t>
                </a:r>
                <a:r>
                  <a:rPr lang="en-US" sz="1600" dirty="0" err="1"/>
                  <a:t>dan</a:t>
                </a:r>
                <a:r>
                  <a:rPr lang="en-US" sz="1600" dirty="0"/>
                  <a:t> </a:t>
                </a:r>
                <a:r>
                  <a:rPr lang="en-US" sz="1600" dirty="0" err="1"/>
                  <a:t>moralitas</a:t>
                </a:r>
                <a:endParaRPr lang="en-US" sz="1600" i="1" dirty="0"/>
              </a:p>
            </p:txBody>
          </p:sp>
          <p:sp>
            <p:nvSpPr>
              <p:cNvPr id="50" name="TextBox 49">
                <a:extLst>
                  <a:ext uri="{FF2B5EF4-FFF2-40B4-BE49-F238E27FC236}">
                    <a16:creationId xmlns:a16="http://schemas.microsoft.com/office/drawing/2014/main" xmlns="" id="{C75A5761-747C-46E9-B408-F2E0361E77A6}"/>
                  </a:ext>
                </a:extLst>
              </p:cNvPr>
              <p:cNvSpPr txBox="1"/>
              <p:nvPr/>
            </p:nvSpPr>
            <p:spPr>
              <a:xfrm>
                <a:off x="2079601" y="4324401"/>
                <a:ext cx="2490850" cy="400110"/>
              </a:xfrm>
              <a:prstGeom prst="rect">
                <a:avLst/>
              </a:prstGeom>
              <a:noFill/>
            </p:spPr>
            <p:txBody>
              <a:bodyPr wrap="square" rtlCol="0">
                <a:spAutoFit/>
              </a:bodyPr>
              <a:lstStyle/>
              <a:p>
                <a:r>
                  <a:rPr lang="id-ID" altLang="ko-KR" sz="2000" b="1" i="1" dirty="0">
                    <a:solidFill>
                      <a:schemeClr val="tx1">
                        <a:lumMod val="75000"/>
                        <a:lumOff val="25000"/>
                      </a:schemeClr>
                    </a:solidFill>
                    <a:cs typeface="Arial" pitchFamily="34" charset="0"/>
                  </a:rPr>
                  <a:t>Pasal 69</a:t>
                </a:r>
                <a:endParaRPr lang="ko-KR" altLang="en-US" sz="2000" b="1" i="1" dirty="0">
                  <a:solidFill>
                    <a:schemeClr val="tx1">
                      <a:lumMod val="75000"/>
                      <a:lumOff val="25000"/>
                    </a:schemeClr>
                  </a:solidFill>
                  <a:cs typeface="Arial" pitchFamily="34" charset="0"/>
                </a:endParaRPr>
              </a:p>
            </p:txBody>
          </p:sp>
        </p:grpSp>
      </p:grpSp>
      <p:grpSp>
        <p:nvGrpSpPr>
          <p:cNvPr id="54" name="그룹 45">
            <a:extLst>
              <a:ext uri="{FF2B5EF4-FFF2-40B4-BE49-F238E27FC236}">
                <a16:creationId xmlns:a16="http://schemas.microsoft.com/office/drawing/2014/main" xmlns="" id="{E9EF565F-6A5E-4B16-BBA7-620F1EADE3E9}"/>
              </a:ext>
            </a:extLst>
          </p:cNvPr>
          <p:cNvGrpSpPr/>
          <p:nvPr/>
        </p:nvGrpSpPr>
        <p:grpSpPr>
          <a:xfrm>
            <a:off x="2020306" y="1521777"/>
            <a:ext cx="2579630" cy="4193223"/>
            <a:chOff x="326708" y="1931217"/>
            <a:chExt cx="2040787" cy="4193223"/>
          </a:xfrm>
        </p:grpSpPr>
        <p:sp>
          <p:nvSpPr>
            <p:cNvPr id="55" name="Rounded Rectangle 3">
              <a:extLst>
                <a:ext uri="{FF2B5EF4-FFF2-40B4-BE49-F238E27FC236}">
                  <a16:creationId xmlns:a16="http://schemas.microsoft.com/office/drawing/2014/main" xmlns="" id="{83F53FE1-A62F-4792-83BC-EC13A20525F9}"/>
                </a:ext>
              </a:extLst>
            </p:cNvPr>
            <p:cNvSpPr/>
            <p:nvPr/>
          </p:nvSpPr>
          <p:spPr>
            <a:xfrm>
              <a:off x="326708" y="1931217"/>
              <a:ext cx="1728000" cy="10081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Rounded Rectangle 4">
              <a:extLst>
                <a:ext uri="{FF2B5EF4-FFF2-40B4-BE49-F238E27FC236}">
                  <a16:creationId xmlns:a16="http://schemas.microsoft.com/office/drawing/2014/main" xmlns="" id="{605DDDF4-CEE0-4662-83EA-F6B554F22E8B}"/>
                </a:ext>
              </a:extLst>
            </p:cNvPr>
            <p:cNvSpPr/>
            <p:nvPr/>
          </p:nvSpPr>
          <p:spPr>
            <a:xfrm>
              <a:off x="567495" y="2624432"/>
              <a:ext cx="1800000" cy="3500008"/>
            </a:xfrm>
            <a:prstGeom prst="roundRect">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3" name="TextBox 62">
              <a:extLst>
                <a:ext uri="{FF2B5EF4-FFF2-40B4-BE49-F238E27FC236}">
                  <a16:creationId xmlns:a16="http://schemas.microsoft.com/office/drawing/2014/main" xmlns="" id="{3FCE7B97-BA28-4D42-A850-A681AD12B88C}"/>
                </a:ext>
              </a:extLst>
            </p:cNvPr>
            <p:cNvSpPr txBox="1"/>
            <p:nvPr/>
          </p:nvSpPr>
          <p:spPr>
            <a:xfrm>
              <a:off x="338740" y="1970165"/>
              <a:ext cx="1662339" cy="338554"/>
            </a:xfrm>
            <a:prstGeom prst="rect">
              <a:avLst/>
            </a:prstGeom>
            <a:noFill/>
          </p:spPr>
          <p:txBody>
            <a:bodyPr wrap="square" rtlCol="0">
              <a:spAutoFit/>
            </a:bodyPr>
            <a:lstStyle/>
            <a:p>
              <a:pPr algn="ctr"/>
              <a:r>
                <a:rPr lang="id-ID" altLang="ko-KR" sz="1600" b="1" dirty="0">
                  <a:solidFill>
                    <a:schemeClr val="bg1"/>
                  </a:solidFill>
                  <a:cs typeface="Arial" pitchFamily="34" charset="0"/>
                </a:rPr>
                <a:t>ASN Sebagai Profesi</a:t>
              </a:r>
              <a:endParaRPr lang="ko-KR" altLang="en-US" sz="1600" b="1" dirty="0">
                <a:solidFill>
                  <a:schemeClr val="bg1"/>
                </a:solidFill>
                <a:cs typeface="Arial" pitchFamily="34" charset="0"/>
              </a:endParaRPr>
            </a:p>
          </p:txBody>
        </p:sp>
        <p:grpSp>
          <p:nvGrpSpPr>
            <p:cNvPr id="58" name="Group 22">
              <a:extLst>
                <a:ext uri="{FF2B5EF4-FFF2-40B4-BE49-F238E27FC236}">
                  <a16:creationId xmlns:a16="http://schemas.microsoft.com/office/drawing/2014/main" xmlns="" id="{561388C5-B9FF-4175-9A18-C375DBEA8246}"/>
                </a:ext>
              </a:extLst>
            </p:cNvPr>
            <p:cNvGrpSpPr/>
            <p:nvPr/>
          </p:nvGrpSpPr>
          <p:grpSpPr>
            <a:xfrm>
              <a:off x="714726" y="2828257"/>
              <a:ext cx="1583409" cy="1544410"/>
              <a:chOff x="2079598" y="4324401"/>
              <a:chExt cx="2490853" cy="1544410"/>
            </a:xfrm>
          </p:grpSpPr>
          <p:sp>
            <p:nvSpPr>
              <p:cNvPr id="61" name="TextBox 60">
                <a:extLst>
                  <a:ext uri="{FF2B5EF4-FFF2-40B4-BE49-F238E27FC236}">
                    <a16:creationId xmlns:a16="http://schemas.microsoft.com/office/drawing/2014/main" xmlns="" id="{C51E0859-77D5-47F4-BDF1-120EA1A25A26}"/>
                  </a:ext>
                </a:extLst>
              </p:cNvPr>
              <p:cNvSpPr txBox="1"/>
              <p:nvPr/>
            </p:nvSpPr>
            <p:spPr>
              <a:xfrm>
                <a:off x="2079598" y="4939326"/>
                <a:ext cx="2455046" cy="929485"/>
              </a:xfrm>
              <a:prstGeom prst="rect">
                <a:avLst/>
              </a:prstGeom>
              <a:noFill/>
            </p:spPr>
            <p:txBody>
              <a:bodyPr wrap="square" rtlCol="0">
                <a:spAutoFit/>
              </a:bodyPr>
              <a:lstStyle/>
              <a:p>
                <a:pPr marL="174625" indent="-165100" fontAlgn="base">
                  <a:lnSpc>
                    <a:spcPct val="90000"/>
                  </a:lnSpc>
                  <a:spcBef>
                    <a:spcPct val="0"/>
                  </a:spcBef>
                  <a:spcAft>
                    <a:spcPct val="35000"/>
                  </a:spcAft>
                  <a:buFont typeface="Arial" panose="020B0604020202020204" pitchFamily="34" charset="0"/>
                  <a:buChar char="•"/>
                  <a:defRPr/>
                </a:pPr>
                <a:r>
                  <a:rPr lang="en-US" sz="1600" dirty="0" err="1"/>
                  <a:t>Integritas</a:t>
                </a:r>
                <a:r>
                  <a:rPr lang="en-US" sz="1600" dirty="0"/>
                  <a:t> Moral</a:t>
                </a:r>
              </a:p>
              <a:p>
                <a:pPr marL="174625" indent="-165100" fontAlgn="base">
                  <a:lnSpc>
                    <a:spcPct val="90000"/>
                  </a:lnSpc>
                  <a:spcBef>
                    <a:spcPct val="0"/>
                  </a:spcBef>
                  <a:spcAft>
                    <a:spcPct val="35000"/>
                  </a:spcAft>
                  <a:buFont typeface="Arial" panose="020B0604020202020204" pitchFamily="34" charset="0"/>
                  <a:buChar char="•"/>
                  <a:defRPr/>
                </a:pPr>
                <a:r>
                  <a:rPr lang="en-US" sz="1600" dirty="0" err="1"/>
                  <a:t>Pelayanan</a:t>
                </a:r>
                <a:r>
                  <a:rPr lang="en-US" sz="1600" dirty="0"/>
                  <a:t> </a:t>
                </a:r>
                <a:r>
                  <a:rPr lang="en-US" sz="1600" dirty="0" err="1"/>
                  <a:t>Publik</a:t>
                </a:r>
                <a:endParaRPr lang="id-ID" sz="1600" dirty="0"/>
              </a:p>
              <a:p>
                <a:pPr marL="174625" indent="-165100" fontAlgn="base">
                  <a:lnSpc>
                    <a:spcPct val="90000"/>
                  </a:lnSpc>
                  <a:spcBef>
                    <a:spcPct val="0"/>
                  </a:spcBef>
                  <a:spcAft>
                    <a:spcPct val="35000"/>
                  </a:spcAft>
                  <a:buFont typeface="Arial" panose="020B0604020202020204" pitchFamily="34" charset="0"/>
                  <a:buChar char="•"/>
                  <a:defRPr/>
                </a:pPr>
                <a:r>
                  <a:rPr lang="id-ID" sz="1600" dirty="0"/>
                  <a:t>Profesional</a:t>
                </a:r>
              </a:p>
            </p:txBody>
          </p:sp>
          <p:sp>
            <p:nvSpPr>
              <p:cNvPr id="62" name="TextBox 61">
                <a:extLst>
                  <a:ext uri="{FF2B5EF4-FFF2-40B4-BE49-F238E27FC236}">
                    <a16:creationId xmlns:a16="http://schemas.microsoft.com/office/drawing/2014/main" xmlns="" id="{9746F328-723D-4CF8-A55A-90AA18910975}"/>
                  </a:ext>
                </a:extLst>
              </p:cNvPr>
              <p:cNvSpPr txBox="1"/>
              <p:nvPr/>
            </p:nvSpPr>
            <p:spPr>
              <a:xfrm>
                <a:off x="2079600" y="4324401"/>
                <a:ext cx="2490851" cy="400110"/>
              </a:xfrm>
              <a:prstGeom prst="rect">
                <a:avLst/>
              </a:prstGeom>
              <a:noFill/>
            </p:spPr>
            <p:txBody>
              <a:bodyPr wrap="square" rtlCol="0">
                <a:spAutoFit/>
              </a:bodyPr>
              <a:lstStyle/>
              <a:p>
                <a:r>
                  <a:rPr lang="id-ID" altLang="ko-KR" sz="2000" b="1" i="1" dirty="0">
                    <a:solidFill>
                      <a:schemeClr val="tx1">
                        <a:lumMod val="75000"/>
                        <a:lumOff val="25000"/>
                      </a:schemeClr>
                    </a:solidFill>
                    <a:cs typeface="Arial" pitchFamily="34" charset="0"/>
                  </a:rPr>
                  <a:t>Pasal 3</a:t>
                </a:r>
                <a:endParaRPr lang="ko-KR" altLang="en-US" sz="2000" b="1" i="1" dirty="0">
                  <a:solidFill>
                    <a:schemeClr val="tx1">
                      <a:lumMod val="75000"/>
                      <a:lumOff val="25000"/>
                    </a:schemeClr>
                  </a:solidFill>
                  <a:cs typeface="Arial" pitchFamily="34" charset="0"/>
                </a:endParaRPr>
              </a:p>
            </p:txBody>
          </p:sp>
        </p:grpSp>
      </p:grpSp>
      <p:graphicFrame>
        <p:nvGraphicFramePr>
          <p:cNvPr id="31" name="Table 30"/>
          <p:cNvGraphicFramePr>
            <a:graphicFrameLocks noGrp="1"/>
          </p:cNvGraphicFramePr>
          <p:nvPr>
            <p:extLst>
              <p:ext uri="{D42A27DB-BD31-4B8C-83A1-F6EECF244321}">
                <p14:modId xmlns:p14="http://schemas.microsoft.com/office/powerpoint/2010/main" val="2941559454"/>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11382563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Freeform 15">
            <a:extLst>
              <a:ext uri="{FF2B5EF4-FFF2-40B4-BE49-F238E27FC236}">
                <a16:creationId xmlns:a16="http://schemas.microsoft.com/office/drawing/2014/main" xmlns="" id="{CB27BD5C-0205-4BD3-9EA8-6C80234B505B}"/>
              </a:ext>
            </a:extLst>
          </p:cNvPr>
          <p:cNvSpPr>
            <a:spLocks noEditPoints="1"/>
          </p:cNvSpPr>
          <p:nvPr/>
        </p:nvSpPr>
        <p:spPr bwMode="auto">
          <a:xfrm>
            <a:off x="4032352" y="3039607"/>
            <a:ext cx="3114787" cy="1899152"/>
          </a:xfrm>
          <a:custGeom>
            <a:avLst/>
            <a:gdLst>
              <a:gd name="T0" fmla="*/ 2685 w 3729"/>
              <a:gd name="T1" fmla="*/ 507 h 4122"/>
              <a:gd name="T2" fmla="*/ 2661 w 3729"/>
              <a:gd name="T3" fmla="*/ 456 h 4122"/>
              <a:gd name="T4" fmla="*/ 1523 w 3729"/>
              <a:gd name="T5" fmla="*/ 69 h 4122"/>
              <a:gd name="T6" fmla="*/ 1572 w 3729"/>
              <a:gd name="T7" fmla="*/ 238 h 4122"/>
              <a:gd name="T8" fmla="*/ 1783 w 3729"/>
              <a:gd name="T9" fmla="*/ 335 h 4122"/>
              <a:gd name="T10" fmla="*/ 1951 w 3729"/>
              <a:gd name="T11" fmla="*/ 400 h 4122"/>
              <a:gd name="T12" fmla="*/ 2009 w 3729"/>
              <a:gd name="T13" fmla="*/ 278 h 4122"/>
              <a:gd name="T14" fmla="*/ 2176 w 3729"/>
              <a:gd name="T15" fmla="*/ 295 h 4122"/>
              <a:gd name="T16" fmla="*/ 2416 w 3729"/>
              <a:gd name="T17" fmla="*/ 362 h 4122"/>
              <a:gd name="T18" fmla="*/ 2612 w 3729"/>
              <a:gd name="T19" fmla="*/ 347 h 4122"/>
              <a:gd name="T20" fmla="*/ 2780 w 3729"/>
              <a:gd name="T21" fmla="*/ 509 h 4122"/>
              <a:gd name="T22" fmla="*/ 2772 w 3729"/>
              <a:gd name="T23" fmla="*/ 662 h 4122"/>
              <a:gd name="T24" fmla="*/ 2863 w 3729"/>
              <a:gd name="T25" fmla="*/ 831 h 4122"/>
              <a:gd name="T26" fmla="*/ 2949 w 3729"/>
              <a:gd name="T27" fmla="*/ 1031 h 4122"/>
              <a:gd name="T28" fmla="*/ 3078 w 3729"/>
              <a:gd name="T29" fmla="*/ 1226 h 4122"/>
              <a:gd name="T30" fmla="*/ 3289 w 3729"/>
              <a:gd name="T31" fmla="*/ 1406 h 4122"/>
              <a:gd name="T32" fmla="*/ 3320 w 3729"/>
              <a:gd name="T33" fmla="*/ 1506 h 4122"/>
              <a:gd name="T34" fmla="*/ 3552 w 3729"/>
              <a:gd name="T35" fmla="*/ 1486 h 4122"/>
              <a:gd name="T36" fmla="*/ 3725 w 3729"/>
              <a:gd name="T37" fmla="*/ 1511 h 4122"/>
              <a:gd name="T38" fmla="*/ 3672 w 3729"/>
              <a:gd name="T39" fmla="*/ 1675 h 4122"/>
              <a:gd name="T40" fmla="*/ 3612 w 3729"/>
              <a:gd name="T41" fmla="*/ 1811 h 4122"/>
              <a:gd name="T42" fmla="*/ 3460 w 3729"/>
              <a:gd name="T43" fmla="*/ 1998 h 4122"/>
              <a:gd name="T44" fmla="*/ 3252 w 3729"/>
              <a:gd name="T45" fmla="*/ 2178 h 4122"/>
              <a:gd name="T46" fmla="*/ 3083 w 3729"/>
              <a:gd name="T47" fmla="*/ 2411 h 4122"/>
              <a:gd name="T48" fmla="*/ 3154 w 3729"/>
              <a:gd name="T49" fmla="*/ 2731 h 4122"/>
              <a:gd name="T50" fmla="*/ 3152 w 3729"/>
              <a:gd name="T51" fmla="*/ 3018 h 4122"/>
              <a:gd name="T52" fmla="*/ 2923 w 3729"/>
              <a:gd name="T53" fmla="*/ 3191 h 4122"/>
              <a:gd name="T54" fmla="*/ 2840 w 3729"/>
              <a:gd name="T55" fmla="*/ 3315 h 4122"/>
              <a:gd name="T56" fmla="*/ 2849 w 3729"/>
              <a:gd name="T57" fmla="*/ 3515 h 4122"/>
              <a:gd name="T58" fmla="*/ 2712 w 3729"/>
              <a:gd name="T59" fmla="*/ 3622 h 4122"/>
              <a:gd name="T60" fmla="*/ 2623 w 3729"/>
              <a:gd name="T61" fmla="*/ 3811 h 4122"/>
              <a:gd name="T62" fmla="*/ 2440 w 3729"/>
              <a:gd name="T63" fmla="*/ 4009 h 4122"/>
              <a:gd name="T64" fmla="*/ 2203 w 3729"/>
              <a:gd name="T65" fmla="*/ 4073 h 4122"/>
              <a:gd name="T66" fmla="*/ 1967 w 3729"/>
              <a:gd name="T67" fmla="*/ 4102 h 4122"/>
              <a:gd name="T68" fmla="*/ 1892 w 3729"/>
              <a:gd name="T69" fmla="*/ 3989 h 4122"/>
              <a:gd name="T70" fmla="*/ 1849 w 3729"/>
              <a:gd name="T71" fmla="*/ 3802 h 4122"/>
              <a:gd name="T72" fmla="*/ 1740 w 3729"/>
              <a:gd name="T73" fmla="*/ 3606 h 4122"/>
              <a:gd name="T74" fmla="*/ 1689 w 3729"/>
              <a:gd name="T75" fmla="*/ 3366 h 4122"/>
              <a:gd name="T76" fmla="*/ 1583 w 3729"/>
              <a:gd name="T77" fmla="*/ 3175 h 4122"/>
              <a:gd name="T78" fmla="*/ 1609 w 3729"/>
              <a:gd name="T79" fmla="*/ 2911 h 4122"/>
              <a:gd name="T80" fmla="*/ 1656 w 3729"/>
              <a:gd name="T81" fmla="*/ 2706 h 4122"/>
              <a:gd name="T82" fmla="*/ 1589 w 3729"/>
              <a:gd name="T83" fmla="*/ 2426 h 4122"/>
              <a:gd name="T84" fmla="*/ 1429 w 3729"/>
              <a:gd name="T85" fmla="*/ 2218 h 4122"/>
              <a:gd name="T86" fmla="*/ 1463 w 3729"/>
              <a:gd name="T87" fmla="*/ 1969 h 4122"/>
              <a:gd name="T88" fmla="*/ 1256 w 3729"/>
              <a:gd name="T89" fmla="*/ 1898 h 4122"/>
              <a:gd name="T90" fmla="*/ 1003 w 3729"/>
              <a:gd name="T91" fmla="*/ 1809 h 4122"/>
              <a:gd name="T92" fmla="*/ 736 w 3729"/>
              <a:gd name="T93" fmla="*/ 1842 h 4122"/>
              <a:gd name="T94" fmla="*/ 509 w 3729"/>
              <a:gd name="T95" fmla="*/ 1889 h 4122"/>
              <a:gd name="T96" fmla="*/ 300 w 3729"/>
              <a:gd name="T97" fmla="*/ 1742 h 4122"/>
              <a:gd name="T98" fmla="*/ 209 w 3729"/>
              <a:gd name="T99" fmla="*/ 1615 h 4122"/>
              <a:gd name="T100" fmla="*/ 105 w 3729"/>
              <a:gd name="T101" fmla="*/ 1475 h 4122"/>
              <a:gd name="T102" fmla="*/ 34 w 3729"/>
              <a:gd name="T103" fmla="*/ 1347 h 4122"/>
              <a:gd name="T104" fmla="*/ 72 w 3729"/>
              <a:gd name="T105" fmla="*/ 1066 h 4122"/>
              <a:gd name="T106" fmla="*/ 69 w 3729"/>
              <a:gd name="T107" fmla="*/ 831 h 4122"/>
              <a:gd name="T108" fmla="*/ 180 w 3729"/>
              <a:gd name="T109" fmla="*/ 629 h 4122"/>
              <a:gd name="T110" fmla="*/ 280 w 3729"/>
              <a:gd name="T111" fmla="*/ 531 h 4122"/>
              <a:gd name="T112" fmla="*/ 529 w 3729"/>
              <a:gd name="T113" fmla="*/ 222 h 4122"/>
              <a:gd name="T114" fmla="*/ 643 w 3729"/>
              <a:gd name="T115" fmla="*/ 122 h 4122"/>
              <a:gd name="T116" fmla="*/ 829 w 3729"/>
              <a:gd name="T117" fmla="*/ 111 h 4122"/>
              <a:gd name="T118" fmla="*/ 1023 w 3729"/>
              <a:gd name="T119" fmla="*/ 51 h 4122"/>
              <a:gd name="T120" fmla="*/ 1380 w 3729"/>
              <a:gd name="T121" fmla="*/ 26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9" h="4122">
                <a:moveTo>
                  <a:pt x="2732" y="555"/>
                </a:moveTo>
                <a:lnTo>
                  <a:pt x="2736" y="558"/>
                </a:lnTo>
                <a:lnTo>
                  <a:pt x="2738" y="560"/>
                </a:lnTo>
                <a:lnTo>
                  <a:pt x="2740" y="562"/>
                </a:lnTo>
                <a:lnTo>
                  <a:pt x="2740" y="562"/>
                </a:lnTo>
                <a:lnTo>
                  <a:pt x="2740" y="562"/>
                </a:lnTo>
                <a:lnTo>
                  <a:pt x="2740" y="560"/>
                </a:lnTo>
                <a:lnTo>
                  <a:pt x="2740" y="558"/>
                </a:lnTo>
                <a:lnTo>
                  <a:pt x="2736" y="556"/>
                </a:lnTo>
                <a:lnTo>
                  <a:pt x="2734" y="555"/>
                </a:lnTo>
                <a:lnTo>
                  <a:pt x="2732" y="555"/>
                </a:lnTo>
                <a:close/>
                <a:moveTo>
                  <a:pt x="2703" y="531"/>
                </a:moveTo>
                <a:lnTo>
                  <a:pt x="2723" y="555"/>
                </a:lnTo>
                <a:lnTo>
                  <a:pt x="2729" y="555"/>
                </a:lnTo>
                <a:lnTo>
                  <a:pt x="2723" y="547"/>
                </a:lnTo>
                <a:lnTo>
                  <a:pt x="2718" y="540"/>
                </a:lnTo>
                <a:lnTo>
                  <a:pt x="2711" y="535"/>
                </a:lnTo>
                <a:lnTo>
                  <a:pt x="2703" y="531"/>
                </a:lnTo>
                <a:close/>
                <a:moveTo>
                  <a:pt x="2672" y="478"/>
                </a:moveTo>
                <a:lnTo>
                  <a:pt x="2672" y="495"/>
                </a:lnTo>
                <a:lnTo>
                  <a:pt x="2680" y="495"/>
                </a:lnTo>
                <a:lnTo>
                  <a:pt x="2681" y="502"/>
                </a:lnTo>
                <a:lnTo>
                  <a:pt x="2685" y="507"/>
                </a:lnTo>
                <a:lnTo>
                  <a:pt x="2689" y="513"/>
                </a:lnTo>
                <a:lnTo>
                  <a:pt x="2692" y="518"/>
                </a:lnTo>
                <a:lnTo>
                  <a:pt x="2696" y="518"/>
                </a:lnTo>
                <a:lnTo>
                  <a:pt x="2696" y="502"/>
                </a:lnTo>
                <a:lnTo>
                  <a:pt x="2692" y="500"/>
                </a:lnTo>
                <a:lnTo>
                  <a:pt x="2689" y="498"/>
                </a:lnTo>
                <a:lnTo>
                  <a:pt x="2687" y="495"/>
                </a:lnTo>
                <a:lnTo>
                  <a:pt x="2685" y="491"/>
                </a:lnTo>
                <a:lnTo>
                  <a:pt x="2683" y="486"/>
                </a:lnTo>
                <a:lnTo>
                  <a:pt x="2676" y="486"/>
                </a:lnTo>
                <a:lnTo>
                  <a:pt x="2676" y="478"/>
                </a:lnTo>
                <a:lnTo>
                  <a:pt x="2672" y="478"/>
                </a:lnTo>
                <a:close/>
                <a:moveTo>
                  <a:pt x="2656" y="455"/>
                </a:moveTo>
                <a:lnTo>
                  <a:pt x="2660" y="458"/>
                </a:lnTo>
                <a:lnTo>
                  <a:pt x="2661" y="462"/>
                </a:lnTo>
                <a:lnTo>
                  <a:pt x="2663" y="464"/>
                </a:lnTo>
                <a:lnTo>
                  <a:pt x="2667" y="469"/>
                </a:lnTo>
                <a:lnTo>
                  <a:pt x="2669" y="475"/>
                </a:lnTo>
                <a:lnTo>
                  <a:pt x="2672" y="475"/>
                </a:lnTo>
                <a:lnTo>
                  <a:pt x="2671" y="467"/>
                </a:lnTo>
                <a:lnTo>
                  <a:pt x="2669" y="462"/>
                </a:lnTo>
                <a:lnTo>
                  <a:pt x="2667" y="458"/>
                </a:lnTo>
                <a:lnTo>
                  <a:pt x="2661" y="456"/>
                </a:lnTo>
                <a:lnTo>
                  <a:pt x="2656" y="455"/>
                </a:lnTo>
                <a:close/>
                <a:moveTo>
                  <a:pt x="1469" y="0"/>
                </a:moveTo>
                <a:lnTo>
                  <a:pt x="1480" y="2"/>
                </a:lnTo>
                <a:lnTo>
                  <a:pt x="1480" y="6"/>
                </a:lnTo>
                <a:lnTo>
                  <a:pt x="1485" y="7"/>
                </a:lnTo>
                <a:lnTo>
                  <a:pt x="1489" y="9"/>
                </a:lnTo>
                <a:lnTo>
                  <a:pt x="1494" y="9"/>
                </a:lnTo>
                <a:lnTo>
                  <a:pt x="1500" y="9"/>
                </a:lnTo>
                <a:lnTo>
                  <a:pt x="1500" y="29"/>
                </a:lnTo>
                <a:lnTo>
                  <a:pt x="1511" y="27"/>
                </a:lnTo>
                <a:lnTo>
                  <a:pt x="1518" y="24"/>
                </a:lnTo>
                <a:lnTo>
                  <a:pt x="1527" y="20"/>
                </a:lnTo>
                <a:lnTo>
                  <a:pt x="1540" y="18"/>
                </a:lnTo>
                <a:lnTo>
                  <a:pt x="1543" y="27"/>
                </a:lnTo>
                <a:lnTo>
                  <a:pt x="1545" y="42"/>
                </a:lnTo>
                <a:lnTo>
                  <a:pt x="1543" y="55"/>
                </a:lnTo>
                <a:lnTo>
                  <a:pt x="1540" y="55"/>
                </a:lnTo>
                <a:lnTo>
                  <a:pt x="1538" y="58"/>
                </a:lnTo>
                <a:lnTo>
                  <a:pt x="1536" y="60"/>
                </a:lnTo>
                <a:lnTo>
                  <a:pt x="1534" y="62"/>
                </a:lnTo>
                <a:lnTo>
                  <a:pt x="1534" y="66"/>
                </a:lnTo>
                <a:lnTo>
                  <a:pt x="1532" y="69"/>
                </a:lnTo>
                <a:lnTo>
                  <a:pt x="1523" y="69"/>
                </a:lnTo>
                <a:lnTo>
                  <a:pt x="1523" y="75"/>
                </a:lnTo>
                <a:lnTo>
                  <a:pt x="1521" y="76"/>
                </a:lnTo>
                <a:lnTo>
                  <a:pt x="1521" y="80"/>
                </a:lnTo>
                <a:lnTo>
                  <a:pt x="1520" y="86"/>
                </a:lnTo>
                <a:lnTo>
                  <a:pt x="1534" y="96"/>
                </a:lnTo>
                <a:lnTo>
                  <a:pt x="1541" y="111"/>
                </a:lnTo>
                <a:lnTo>
                  <a:pt x="1545" y="129"/>
                </a:lnTo>
                <a:lnTo>
                  <a:pt x="1543" y="155"/>
                </a:lnTo>
                <a:lnTo>
                  <a:pt x="1516" y="178"/>
                </a:lnTo>
                <a:lnTo>
                  <a:pt x="1512" y="186"/>
                </a:lnTo>
                <a:lnTo>
                  <a:pt x="1503" y="186"/>
                </a:lnTo>
                <a:lnTo>
                  <a:pt x="1503" y="191"/>
                </a:lnTo>
                <a:lnTo>
                  <a:pt x="1492" y="195"/>
                </a:lnTo>
                <a:lnTo>
                  <a:pt x="1496" y="202"/>
                </a:lnTo>
                <a:lnTo>
                  <a:pt x="1509" y="206"/>
                </a:lnTo>
                <a:lnTo>
                  <a:pt x="1514" y="200"/>
                </a:lnTo>
                <a:lnTo>
                  <a:pt x="1523" y="198"/>
                </a:lnTo>
                <a:lnTo>
                  <a:pt x="1532" y="200"/>
                </a:lnTo>
                <a:lnTo>
                  <a:pt x="1543" y="202"/>
                </a:lnTo>
                <a:lnTo>
                  <a:pt x="1549" y="229"/>
                </a:lnTo>
                <a:lnTo>
                  <a:pt x="1560" y="235"/>
                </a:lnTo>
                <a:lnTo>
                  <a:pt x="1560" y="238"/>
                </a:lnTo>
                <a:lnTo>
                  <a:pt x="1572" y="238"/>
                </a:lnTo>
                <a:lnTo>
                  <a:pt x="1572" y="242"/>
                </a:lnTo>
                <a:lnTo>
                  <a:pt x="1589" y="242"/>
                </a:lnTo>
                <a:lnTo>
                  <a:pt x="1592" y="251"/>
                </a:lnTo>
                <a:lnTo>
                  <a:pt x="1600" y="251"/>
                </a:lnTo>
                <a:lnTo>
                  <a:pt x="1600" y="255"/>
                </a:lnTo>
                <a:lnTo>
                  <a:pt x="1609" y="255"/>
                </a:lnTo>
                <a:lnTo>
                  <a:pt x="1609" y="258"/>
                </a:lnTo>
                <a:lnTo>
                  <a:pt x="1660" y="255"/>
                </a:lnTo>
                <a:lnTo>
                  <a:pt x="1660" y="258"/>
                </a:lnTo>
                <a:lnTo>
                  <a:pt x="1680" y="258"/>
                </a:lnTo>
                <a:lnTo>
                  <a:pt x="1680" y="262"/>
                </a:lnTo>
                <a:lnTo>
                  <a:pt x="1700" y="262"/>
                </a:lnTo>
                <a:lnTo>
                  <a:pt x="1700" y="266"/>
                </a:lnTo>
                <a:lnTo>
                  <a:pt x="1709" y="266"/>
                </a:lnTo>
                <a:lnTo>
                  <a:pt x="1712" y="275"/>
                </a:lnTo>
                <a:lnTo>
                  <a:pt x="1720" y="275"/>
                </a:lnTo>
                <a:lnTo>
                  <a:pt x="1720" y="278"/>
                </a:lnTo>
                <a:lnTo>
                  <a:pt x="1752" y="278"/>
                </a:lnTo>
                <a:lnTo>
                  <a:pt x="1756" y="286"/>
                </a:lnTo>
                <a:lnTo>
                  <a:pt x="1763" y="286"/>
                </a:lnTo>
                <a:lnTo>
                  <a:pt x="1769" y="322"/>
                </a:lnTo>
                <a:lnTo>
                  <a:pt x="1778" y="329"/>
                </a:lnTo>
                <a:lnTo>
                  <a:pt x="1783" y="335"/>
                </a:lnTo>
                <a:lnTo>
                  <a:pt x="1789" y="340"/>
                </a:lnTo>
                <a:lnTo>
                  <a:pt x="1796" y="344"/>
                </a:lnTo>
                <a:lnTo>
                  <a:pt x="1807" y="346"/>
                </a:lnTo>
                <a:lnTo>
                  <a:pt x="1823" y="346"/>
                </a:lnTo>
                <a:lnTo>
                  <a:pt x="1836" y="351"/>
                </a:lnTo>
                <a:lnTo>
                  <a:pt x="1849" y="351"/>
                </a:lnTo>
                <a:lnTo>
                  <a:pt x="1863" y="355"/>
                </a:lnTo>
                <a:lnTo>
                  <a:pt x="1863" y="358"/>
                </a:lnTo>
                <a:lnTo>
                  <a:pt x="1880" y="358"/>
                </a:lnTo>
                <a:lnTo>
                  <a:pt x="1883" y="366"/>
                </a:lnTo>
                <a:lnTo>
                  <a:pt x="1896" y="366"/>
                </a:lnTo>
                <a:lnTo>
                  <a:pt x="1896" y="369"/>
                </a:lnTo>
                <a:lnTo>
                  <a:pt x="1903" y="369"/>
                </a:lnTo>
                <a:lnTo>
                  <a:pt x="1903" y="375"/>
                </a:lnTo>
                <a:lnTo>
                  <a:pt x="1916" y="375"/>
                </a:lnTo>
                <a:lnTo>
                  <a:pt x="1920" y="382"/>
                </a:lnTo>
                <a:lnTo>
                  <a:pt x="1929" y="382"/>
                </a:lnTo>
                <a:lnTo>
                  <a:pt x="1932" y="391"/>
                </a:lnTo>
                <a:lnTo>
                  <a:pt x="1934" y="391"/>
                </a:lnTo>
                <a:lnTo>
                  <a:pt x="1938" y="393"/>
                </a:lnTo>
                <a:lnTo>
                  <a:pt x="1941" y="396"/>
                </a:lnTo>
                <a:lnTo>
                  <a:pt x="1945" y="398"/>
                </a:lnTo>
                <a:lnTo>
                  <a:pt x="1951" y="400"/>
                </a:lnTo>
                <a:lnTo>
                  <a:pt x="1954" y="402"/>
                </a:lnTo>
                <a:lnTo>
                  <a:pt x="1956" y="402"/>
                </a:lnTo>
                <a:lnTo>
                  <a:pt x="1956" y="398"/>
                </a:lnTo>
                <a:lnTo>
                  <a:pt x="1969" y="398"/>
                </a:lnTo>
                <a:lnTo>
                  <a:pt x="1972" y="393"/>
                </a:lnTo>
                <a:lnTo>
                  <a:pt x="1976" y="389"/>
                </a:lnTo>
                <a:lnTo>
                  <a:pt x="1980" y="386"/>
                </a:lnTo>
                <a:lnTo>
                  <a:pt x="1983" y="382"/>
                </a:lnTo>
                <a:lnTo>
                  <a:pt x="1985" y="376"/>
                </a:lnTo>
                <a:lnTo>
                  <a:pt x="1989" y="369"/>
                </a:lnTo>
                <a:lnTo>
                  <a:pt x="1989" y="369"/>
                </a:lnTo>
                <a:lnTo>
                  <a:pt x="1991" y="367"/>
                </a:lnTo>
                <a:lnTo>
                  <a:pt x="1992" y="367"/>
                </a:lnTo>
                <a:lnTo>
                  <a:pt x="1992" y="366"/>
                </a:lnTo>
                <a:lnTo>
                  <a:pt x="1992" y="362"/>
                </a:lnTo>
                <a:lnTo>
                  <a:pt x="1992" y="358"/>
                </a:lnTo>
                <a:lnTo>
                  <a:pt x="1989" y="358"/>
                </a:lnTo>
                <a:lnTo>
                  <a:pt x="1989" y="349"/>
                </a:lnTo>
                <a:lnTo>
                  <a:pt x="1983" y="349"/>
                </a:lnTo>
                <a:lnTo>
                  <a:pt x="1981" y="331"/>
                </a:lnTo>
                <a:lnTo>
                  <a:pt x="1985" y="311"/>
                </a:lnTo>
                <a:lnTo>
                  <a:pt x="1989" y="295"/>
                </a:lnTo>
                <a:lnTo>
                  <a:pt x="2009" y="278"/>
                </a:lnTo>
                <a:lnTo>
                  <a:pt x="2009" y="275"/>
                </a:lnTo>
                <a:lnTo>
                  <a:pt x="2023" y="271"/>
                </a:lnTo>
                <a:lnTo>
                  <a:pt x="2029" y="262"/>
                </a:lnTo>
                <a:lnTo>
                  <a:pt x="2056" y="262"/>
                </a:lnTo>
                <a:lnTo>
                  <a:pt x="2063" y="251"/>
                </a:lnTo>
                <a:lnTo>
                  <a:pt x="2112" y="251"/>
                </a:lnTo>
                <a:lnTo>
                  <a:pt x="2112" y="255"/>
                </a:lnTo>
                <a:lnTo>
                  <a:pt x="2123" y="255"/>
                </a:lnTo>
                <a:lnTo>
                  <a:pt x="2123" y="258"/>
                </a:lnTo>
                <a:lnTo>
                  <a:pt x="2132" y="258"/>
                </a:lnTo>
                <a:lnTo>
                  <a:pt x="2132" y="262"/>
                </a:lnTo>
                <a:lnTo>
                  <a:pt x="2160" y="262"/>
                </a:lnTo>
                <a:lnTo>
                  <a:pt x="2160" y="266"/>
                </a:lnTo>
                <a:lnTo>
                  <a:pt x="2163" y="271"/>
                </a:lnTo>
                <a:lnTo>
                  <a:pt x="2163" y="273"/>
                </a:lnTo>
                <a:lnTo>
                  <a:pt x="2165" y="276"/>
                </a:lnTo>
                <a:lnTo>
                  <a:pt x="2163" y="280"/>
                </a:lnTo>
                <a:lnTo>
                  <a:pt x="2163" y="282"/>
                </a:lnTo>
                <a:lnTo>
                  <a:pt x="2165" y="284"/>
                </a:lnTo>
                <a:lnTo>
                  <a:pt x="2167" y="286"/>
                </a:lnTo>
                <a:lnTo>
                  <a:pt x="2171" y="287"/>
                </a:lnTo>
                <a:lnTo>
                  <a:pt x="2176" y="289"/>
                </a:lnTo>
                <a:lnTo>
                  <a:pt x="2176" y="295"/>
                </a:lnTo>
                <a:lnTo>
                  <a:pt x="2203" y="295"/>
                </a:lnTo>
                <a:lnTo>
                  <a:pt x="2203" y="298"/>
                </a:lnTo>
                <a:lnTo>
                  <a:pt x="2220" y="302"/>
                </a:lnTo>
                <a:lnTo>
                  <a:pt x="2220" y="306"/>
                </a:lnTo>
                <a:lnTo>
                  <a:pt x="2223" y="306"/>
                </a:lnTo>
                <a:lnTo>
                  <a:pt x="2225" y="306"/>
                </a:lnTo>
                <a:lnTo>
                  <a:pt x="2227" y="304"/>
                </a:lnTo>
                <a:lnTo>
                  <a:pt x="2227" y="302"/>
                </a:lnTo>
                <a:lnTo>
                  <a:pt x="2229" y="302"/>
                </a:lnTo>
                <a:lnTo>
                  <a:pt x="2243" y="302"/>
                </a:lnTo>
                <a:lnTo>
                  <a:pt x="2256" y="306"/>
                </a:lnTo>
                <a:lnTo>
                  <a:pt x="2269" y="309"/>
                </a:lnTo>
                <a:lnTo>
                  <a:pt x="2272" y="342"/>
                </a:lnTo>
                <a:lnTo>
                  <a:pt x="2296" y="346"/>
                </a:lnTo>
                <a:lnTo>
                  <a:pt x="2305" y="344"/>
                </a:lnTo>
                <a:lnTo>
                  <a:pt x="2318" y="342"/>
                </a:lnTo>
                <a:lnTo>
                  <a:pt x="2332" y="342"/>
                </a:lnTo>
                <a:lnTo>
                  <a:pt x="2332" y="346"/>
                </a:lnTo>
                <a:lnTo>
                  <a:pt x="2369" y="349"/>
                </a:lnTo>
                <a:lnTo>
                  <a:pt x="2369" y="355"/>
                </a:lnTo>
                <a:lnTo>
                  <a:pt x="2389" y="355"/>
                </a:lnTo>
                <a:lnTo>
                  <a:pt x="2392" y="362"/>
                </a:lnTo>
                <a:lnTo>
                  <a:pt x="2416" y="362"/>
                </a:lnTo>
                <a:lnTo>
                  <a:pt x="2416" y="366"/>
                </a:lnTo>
                <a:lnTo>
                  <a:pt x="2429" y="369"/>
                </a:lnTo>
                <a:lnTo>
                  <a:pt x="2449" y="369"/>
                </a:lnTo>
                <a:lnTo>
                  <a:pt x="2456" y="375"/>
                </a:lnTo>
                <a:lnTo>
                  <a:pt x="2467" y="380"/>
                </a:lnTo>
                <a:lnTo>
                  <a:pt x="2480" y="384"/>
                </a:lnTo>
                <a:lnTo>
                  <a:pt x="2492" y="382"/>
                </a:lnTo>
                <a:lnTo>
                  <a:pt x="2503" y="366"/>
                </a:lnTo>
                <a:lnTo>
                  <a:pt x="2536" y="358"/>
                </a:lnTo>
                <a:lnTo>
                  <a:pt x="2536" y="349"/>
                </a:lnTo>
                <a:lnTo>
                  <a:pt x="2563" y="346"/>
                </a:lnTo>
                <a:lnTo>
                  <a:pt x="2569" y="338"/>
                </a:lnTo>
                <a:lnTo>
                  <a:pt x="2572" y="336"/>
                </a:lnTo>
                <a:lnTo>
                  <a:pt x="2578" y="338"/>
                </a:lnTo>
                <a:lnTo>
                  <a:pt x="2583" y="338"/>
                </a:lnTo>
                <a:lnTo>
                  <a:pt x="2589" y="340"/>
                </a:lnTo>
                <a:lnTo>
                  <a:pt x="2592" y="340"/>
                </a:lnTo>
                <a:lnTo>
                  <a:pt x="2596" y="342"/>
                </a:lnTo>
                <a:lnTo>
                  <a:pt x="2600" y="349"/>
                </a:lnTo>
                <a:lnTo>
                  <a:pt x="2603" y="351"/>
                </a:lnTo>
                <a:lnTo>
                  <a:pt x="2607" y="349"/>
                </a:lnTo>
                <a:lnTo>
                  <a:pt x="2611" y="349"/>
                </a:lnTo>
                <a:lnTo>
                  <a:pt x="2612" y="347"/>
                </a:lnTo>
                <a:lnTo>
                  <a:pt x="2612" y="346"/>
                </a:lnTo>
                <a:lnTo>
                  <a:pt x="2616" y="346"/>
                </a:lnTo>
                <a:lnTo>
                  <a:pt x="2620" y="346"/>
                </a:lnTo>
                <a:lnTo>
                  <a:pt x="2623" y="347"/>
                </a:lnTo>
                <a:lnTo>
                  <a:pt x="2625" y="349"/>
                </a:lnTo>
                <a:lnTo>
                  <a:pt x="2629" y="349"/>
                </a:lnTo>
                <a:lnTo>
                  <a:pt x="2629" y="362"/>
                </a:lnTo>
                <a:lnTo>
                  <a:pt x="2641" y="364"/>
                </a:lnTo>
                <a:lnTo>
                  <a:pt x="2660" y="367"/>
                </a:lnTo>
                <a:lnTo>
                  <a:pt x="2681" y="369"/>
                </a:lnTo>
                <a:lnTo>
                  <a:pt x="2701" y="369"/>
                </a:lnTo>
                <a:lnTo>
                  <a:pt x="2716" y="366"/>
                </a:lnTo>
                <a:lnTo>
                  <a:pt x="2716" y="362"/>
                </a:lnTo>
                <a:lnTo>
                  <a:pt x="2743" y="358"/>
                </a:lnTo>
                <a:lnTo>
                  <a:pt x="2756" y="395"/>
                </a:lnTo>
                <a:lnTo>
                  <a:pt x="2769" y="402"/>
                </a:lnTo>
                <a:lnTo>
                  <a:pt x="2769" y="426"/>
                </a:lnTo>
                <a:lnTo>
                  <a:pt x="2776" y="429"/>
                </a:lnTo>
                <a:lnTo>
                  <a:pt x="2776" y="438"/>
                </a:lnTo>
                <a:lnTo>
                  <a:pt x="2780" y="438"/>
                </a:lnTo>
                <a:lnTo>
                  <a:pt x="2780" y="446"/>
                </a:lnTo>
                <a:lnTo>
                  <a:pt x="2783" y="446"/>
                </a:lnTo>
                <a:lnTo>
                  <a:pt x="2780" y="509"/>
                </a:lnTo>
                <a:lnTo>
                  <a:pt x="2776" y="509"/>
                </a:lnTo>
                <a:lnTo>
                  <a:pt x="2776" y="518"/>
                </a:lnTo>
                <a:lnTo>
                  <a:pt x="2772" y="518"/>
                </a:lnTo>
                <a:lnTo>
                  <a:pt x="2772" y="531"/>
                </a:lnTo>
                <a:lnTo>
                  <a:pt x="2769" y="531"/>
                </a:lnTo>
                <a:lnTo>
                  <a:pt x="2769" y="535"/>
                </a:lnTo>
                <a:lnTo>
                  <a:pt x="2772" y="535"/>
                </a:lnTo>
                <a:lnTo>
                  <a:pt x="2772" y="558"/>
                </a:lnTo>
                <a:lnTo>
                  <a:pt x="2763" y="564"/>
                </a:lnTo>
                <a:lnTo>
                  <a:pt x="2758" y="567"/>
                </a:lnTo>
                <a:lnTo>
                  <a:pt x="2752" y="569"/>
                </a:lnTo>
                <a:lnTo>
                  <a:pt x="2740" y="566"/>
                </a:lnTo>
                <a:lnTo>
                  <a:pt x="2740" y="578"/>
                </a:lnTo>
                <a:lnTo>
                  <a:pt x="2736" y="578"/>
                </a:lnTo>
                <a:lnTo>
                  <a:pt x="2736" y="582"/>
                </a:lnTo>
                <a:lnTo>
                  <a:pt x="2740" y="582"/>
                </a:lnTo>
                <a:lnTo>
                  <a:pt x="2743" y="602"/>
                </a:lnTo>
                <a:lnTo>
                  <a:pt x="2749" y="602"/>
                </a:lnTo>
                <a:lnTo>
                  <a:pt x="2749" y="615"/>
                </a:lnTo>
                <a:lnTo>
                  <a:pt x="2752" y="615"/>
                </a:lnTo>
                <a:lnTo>
                  <a:pt x="2756" y="635"/>
                </a:lnTo>
                <a:lnTo>
                  <a:pt x="2763" y="638"/>
                </a:lnTo>
                <a:lnTo>
                  <a:pt x="2772" y="662"/>
                </a:lnTo>
                <a:lnTo>
                  <a:pt x="2780" y="666"/>
                </a:lnTo>
                <a:lnTo>
                  <a:pt x="2780" y="678"/>
                </a:lnTo>
                <a:lnTo>
                  <a:pt x="2783" y="678"/>
                </a:lnTo>
                <a:lnTo>
                  <a:pt x="2783" y="686"/>
                </a:lnTo>
                <a:lnTo>
                  <a:pt x="2792" y="691"/>
                </a:lnTo>
                <a:lnTo>
                  <a:pt x="2796" y="706"/>
                </a:lnTo>
                <a:lnTo>
                  <a:pt x="2809" y="715"/>
                </a:lnTo>
                <a:lnTo>
                  <a:pt x="2816" y="738"/>
                </a:lnTo>
                <a:lnTo>
                  <a:pt x="2820" y="738"/>
                </a:lnTo>
                <a:lnTo>
                  <a:pt x="2820" y="746"/>
                </a:lnTo>
                <a:lnTo>
                  <a:pt x="2829" y="751"/>
                </a:lnTo>
                <a:lnTo>
                  <a:pt x="2849" y="775"/>
                </a:lnTo>
                <a:lnTo>
                  <a:pt x="2845" y="782"/>
                </a:lnTo>
                <a:lnTo>
                  <a:pt x="2841" y="789"/>
                </a:lnTo>
                <a:lnTo>
                  <a:pt x="2840" y="796"/>
                </a:lnTo>
                <a:lnTo>
                  <a:pt x="2840" y="806"/>
                </a:lnTo>
                <a:lnTo>
                  <a:pt x="2843" y="806"/>
                </a:lnTo>
                <a:lnTo>
                  <a:pt x="2843" y="818"/>
                </a:lnTo>
                <a:lnTo>
                  <a:pt x="2849" y="818"/>
                </a:lnTo>
                <a:lnTo>
                  <a:pt x="2852" y="822"/>
                </a:lnTo>
                <a:lnTo>
                  <a:pt x="2856" y="824"/>
                </a:lnTo>
                <a:lnTo>
                  <a:pt x="2860" y="827"/>
                </a:lnTo>
                <a:lnTo>
                  <a:pt x="2863" y="831"/>
                </a:lnTo>
                <a:lnTo>
                  <a:pt x="2869" y="838"/>
                </a:lnTo>
                <a:lnTo>
                  <a:pt x="2876" y="838"/>
                </a:lnTo>
                <a:lnTo>
                  <a:pt x="2876" y="842"/>
                </a:lnTo>
                <a:lnTo>
                  <a:pt x="2889" y="842"/>
                </a:lnTo>
                <a:lnTo>
                  <a:pt x="2889" y="844"/>
                </a:lnTo>
                <a:lnTo>
                  <a:pt x="2891" y="847"/>
                </a:lnTo>
                <a:lnTo>
                  <a:pt x="2894" y="851"/>
                </a:lnTo>
                <a:lnTo>
                  <a:pt x="2896" y="856"/>
                </a:lnTo>
                <a:lnTo>
                  <a:pt x="2900" y="860"/>
                </a:lnTo>
                <a:lnTo>
                  <a:pt x="2901" y="864"/>
                </a:lnTo>
                <a:lnTo>
                  <a:pt x="2903" y="866"/>
                </a:lnTo>
                <a:lnTo>
                  <a:pt x="2912" y="866"/>
                </a:lnTo>
                <a:lnTo>
                  <a:pt x="2916" y="875"/>
                </a:lnTo>
                <a:lnTo>
                  <a:pt x="2920" y="875"/>
                </a:lnTo>
                <a:lnTo>
                  <a:pt x="2920" y="895"/>
                </a:lnTo>
                <a:lnTo>
                  <a:pt x="2923" y="895"/>
                </a:lnTo>
                <a:lnTo>
                  <a:pt x="2932" y="918"/>
                </a:lnTo>
                <a:lnTo>
                  <a:pt x="2936" y="918"/>
                </a:lnTo>
                <a:lnTo>
                  <a:pt x="2936" y="951"/>
                </a:lnTo>
                <a:lnTo>
                  <a:pt x="2940" y="951"/>
                </a:lnTo>
                <a:lnTo>
                  <a:pt x="2940" y="958"/>
                </a:lnTo>
                <a:lnTo>
                  <a:pt x="2943" y="958"/>
                </a:lnTo>
                <a:lnTo>
                  <a:pt x="2949" y="1031"/>
                </a:lnTo>
                <a:lnTo>
                  <a:pt x="2956" y="1035"/>
                </a:lnTo>
                <a:lnTo>
                  <a:pt x="2960" y="1062"/>
                </a:lnTo>
                <a:lnTo>
                  <a:pt x="2976" y="1062"/>
                </a:lnTo>
                <a:lnTo>
                  <a:pt x="2987" y="1076"/>
                </a:lnTo>
                <a:lnTo>
                  <a:pt x="3003" y="1091"/>
                </a:lnTo>
                <a:lnTo>
                  <a:pt x="3020" y="1098"/>
                </a:lnTo>
                <a:lnTo>
                  <a:pt x="3020" y="1106"/>
                </a:lnTo>
                <a:lnTo>
                  <a:pt x="3029" y="1106"/>
                </a:lnTo>
                <a:lnTo>
                  <a:pt x="3032" y="1118"/>
                </a:lnTo>
                <a:lnTo>
                  <a:pt x="3040" y="1122"/>
                </a:lnTo>
                <a:lnTo>
                  <a:pt x="3056" y="1171"/>
                </a:lnTo>
                <a:lnTo>
                  <a:pt x="3060" y="1171"/>
                </a:lnTo>
                <a:lnTo>
                  <a:pt x="3060" y="1195"/>
                </a:lnTo>
                <a:lnTo>
                  <a:pt x="3063" y="1195"/>
                </a:lnTo>
                <a:lnTo>
                  <a:pt x="3063" y="1202"/>
                </a:lnTo>
                <a:lnTo>
                  <a:pt x="3069" y="1202"/>
                </a:lnTo>
                <a:lnTo>
                  <a:pt x="3069" y="1222"/>
                </a:lnTo>
                <a:lnTo>
                  <a:pt x="3072" y="1222"/>
                </a:lnTo>
                <a:lnTo>
                  <a:pt x="3074" y="1224"/>
                </a:lnTo>
                <a:lnTo>
                  <a:pt x="3074" y="1224"/>
                </a:lnTo>
                <a:lnTo>
                  <a:pt x="3074" y="1226"/>
                </a:lnTo>
                <a:lnTo>
                  <a:pt x="3076" y="1226"/>
                </a:lnTo>
                <a:lnTo>
                  <a:pt x="3078" y="1226"/>
                </a:lnTo>
                <a:lnTo>
                  <a:pt x="3080" y="1226"/>
                </a:lnTo>
                <a:lnTo>
                  <a:pt x="3089" y="1251"/>
                </a:lnTo>
                <a:lnTo>
                  <a:pt x="3112" y="1251"/>
                </a:lnTo>
                <a:lnTo>
                  <a:pt x="3116" y="1275"/>
                </a:lnTo>
                <a:lnTo>
                  <a:pt x="3120" y="1275"/>
                </a:lnTo>
                <a:lnTo>
                  <a:pt x="3120" y="1278"/>
                </a:lnTo>
                <a:lnTo>
                  <a:pt x="3143" y="1278"/>
                </a:lnTo>
                <a:lnTo>
                  <a:pt x="3156" y="1295"/>
                </a:lnTo>
                <a:lnTo>
                  <a:pt x="3172" y="1295"/>
                </a:lnTo>
                <a:lnTo>
                  <a:pt x="3172" y="1298"/>
                </a:lnTo>
                <a:lnTo>
                  <a:pt x="3183" y="1306"/>
                </a:lnTo>
                <a:lnTo>
                  <a:pt x="3183" y="1315"/>
                </a:lnTo>
                <a:lnTo>
                  <a:pt x="3203" y="1329"/>
                </a:lnTo>
                <a:lnTo>
                  <a:pt x="3209" y="1338"/>
                </a:lnTo>
                <a:lnTo>
                  <a:pt x="3216" y="1338"/>
                </a:lnTo>
                <a:lnTo>
                  <a:pt x="3220" y="1346"/>
                </a:lnTo>
                <a:lnTo>
                  <a:pt x="3243" y="1366"/>
                </a:lnTo>
                <a:lnTo>
                  <a:pt x="3243" y="1378"/>
                </a:lnTo>
                <a:lnTo>
                  <a:pt x="3256" y="1382"/>
                </a:lnTo>
                <a:lnTo>
                  <a:pt x="3269" y="1398"/>
                </a:lnTo>
                <a:lnTo>
                  <a:pt x="3276" y="1398"/>
                </a:lnTo>
                <a:lnTo>
                  <a:pt x="3276" y="1406"/>
                </a:lnTo>
                <a:lnTo>
                  <a:pt x="3289" y="1406"/>
                </a:lnTo>
                <a:lnTo>
                  <a:pt x="3289" y="1409"/>
                </a:lnTo>
                <a:lnTo>
                  <a:pt x="3292" y="1415"/>
                </a:lnTo>
                <a:lnTo>
                  <a:pt x="3296" y="1420"/>
                </a:lnTo>
                <a:lnTo>
                  <a:pt x="3300" y="1426"/>
                </a:lnTo>
                <a:lnTo>
                  <a:pt x="3303" y="1431"/>
                </a:lnTo>
                <a:lnTo>
                  <a:pt x="3303" y="1455"/>
                </a:lnTo>
                <a:lnTo>
                  <a:pt x="3296" y="1458"/>
                </a:lnTo>
                <a:lnTo>
                  <a:pt x="3296" y="1466"/>
                </a:lnTo>
                <a:lnTo>
                  <a:pt x="3292" y="1466"/>
                </a:lnTo>
                <a:lnTo>
                  <a:pt x="3292" y="1469"/>
                </a:lnTo>
                <a:lnTo>
                  <a:pt x="3294" y="1471"/>
                </a:lnTo>
                <a:lnTo>
                  <a:pt x="3294" y="1473"/>
                </a:lnTo>
                <a:lnTo>
                  <a:pt x="3296" y="1476"/>
                </a:lnTo>
                <a:lnTo>
                  <a:pt x="3296" y="1482"/>
                </a:lnTo>
                <a:lnTo>
                  <a:pt x="3301" y="1484"/>
                </a:lnTo>
                <a:lnTo>
                  <a:pt x="3307" y="1486"/>
                </a:lnTo>
                <a:lnTo>
                  <a:pt x="3309" y="1489"/>
                </a:lnTo>
                <a:lnTo>
                  <a:pt x="3311" y="1491"/>
                </a:lnTo>
                <a:lnTo>
                  <a:pt x="3311" y="1495"/>
                </a:lnTo>
                <a:lnTo>
                  <a:pt x="3312" y="1498"/>
                </a:lnTo>
                <a:lnTo>
                  <a:pt x="3312" y="1502"/>
                </a:lnTo>
                <a:lnTo>
                  <a:pt x="3316" y="1506"/>
                </a:lnTo>
                <a:lnTo>
                  <a:pt x="3320" y="1506"/>
                </a:lnTo>
                <a:lnTo>
                  <a:pt x="3323" y="1515"/>
                </a:lnTo>
                <a:lnTo>
                  <a:pt x="3332" y="1515"/>
                </a:lnTo>
                <a:lnTo>
                  <a:pt x="3336" y="1522"/>
                </a:lnTo>
                <a:lnTo>
                  <a:pt x="3347" y="1529"/>
                </a:lnTo>
                <a:lnTo>
                  <a:pt x="3361" y="1533"/>
                </a:lnTo>
                <a:lnTo>
                  <a:pt x="3380" y="1535"/>
                </a:lnTo>
                <a:lnTo>
                  <a:pt x="3383" y="1531"/>
                </a:lnTo>
                <a:lnTo>
                  <a:pt x="3385" y="1529"/>
                </a:lnTo>
                <a:lnTo>
                  <a:pt x="3389" y="1527"/>
                </a:lnTo>
                <a:lnTo>
                  <a:pt x="3392" y="1526"/>
                </a:lnTo>
                <a:lnTo>
                  <a:pt x="3392" y="1522"/>
                </a:lnTo>
                <a:lnTo>
                  <a:pt x="3400" y="1522"/>
                </a:lnTo>
                <a:lnTo>
                  <a:pt x="3409" y="1511"/>
                </a:lnTo>
                <a:lnTo>
                  <a:pt x="3469" y="1515"/>
                </a:lnTo>
                <a:lnTo>
                  <a:pt x="3469" y="1511"/>
                </a:lnTo>
                <a:lnTo>
                  <a:pt x="3476" y="1511"/>
                </a:lnTo>
                <a:lnTo>
                  <a:pt x="3480" y="1502"/>
                </a:lnTo>
                <a:lnTo>
                  <a:pt x="3500" y="1498"/>
                </a:lnTo>
                <a:lnTo>
                  <a:pt x="3500" y="1495"/>
                </a:lnTo>
                <a:lnTo>
                  <a:pt x="3536" y="1498"/>
                </a:lnTo>
                <a:lnTo>
                  <a:pt x="3536" y="1495"/>
                </a:lnTo>
                <a:lnTo>
                  <a:pt x="3549" y="1495"/>
                </a:lnTo>
                <a:lnTo>
                  <a:pt x="3552" y="1486"/>
                </a:lnTo>
                <a:lnTo>
                  <a:pt x="3567" y="1484"/>
                </a:lnTo>
                <a:lnTo>
                  <a:pt x="3581" y="1486"/>
                </a:lnTo>
                <a:lnTo>
                  <a:pt x="3598" y="1487"/>
                </a:lnTo>
                <a:lnTo>
                  <a:pt x="3612" y="1486"/>
                </a:lnTo>
                <a:lnTo>
                  <a:pt x="3612" y="1482"/>
                </a:lnTo>
                <a:lnTo>
                  <a:pt x="3623" y="1482"/>
                </a:lnTo>
                <a:lnTo>
                  <a:pt x="3623" y="1478"/>
                </a:lnTo>
                <a:lnTo>
                  <a:pt x="3636" y="1478"/>
                </a:lnTo>
                <a:lnTo>
                  <a:pt x="3636" y="1475"/>
                </a:lnTo>
                <a:lnTo>
                  <a:pt x="3660" y="1469"/>
                </a:lnTo>
                <a:lnTo>
                  <a:pt x="3663" y="1462"/>
                </a:lnTo>
                <a:lnTo>
                  <a:pt x="3674" y="1453"/>
                </a:lnTo>
                <a:lnTo>
                  <a:pt x="3687" y="1447"/>
                </a:lnTo>
                <a:lnTo>
                  <a:pt x="3703" y="1446"/>
                </a:lnTo>
                <a:lnTo>
                  <a:pt x="3709" y="1451"/>
                </a:lnTo>
                <a:lnTo>
                  <a:pt x="3714" y="1455"/>
                </a:lnTo>
                <a:lnTo>
                  <a:pt x="3720" y="1456"/>
                </a:lnTo>
                <a:lnTo>
                  <a:pt x="3729" y="1458"/>
                </a:lnTo>
                <a:lnTo>
                  <a:pt x="3729" y="1486"/>
                </a:lnTo>
                <a:lnTo>
                  <a:pt x="3723" y="1486"/>
                </a:lnTo>
                <a:lnTo>
                  <a:pt x="3720" y="1498"/>
                </a:lnTo>
                <a:lnTo>
                  <a:pt x="3723" y="1498"/>
                </a:lnTo>
                <a:lnTo>
                  <a:pt x="3725" y="1511"/>
                </a:lnTo>
                <a:lnTo>
                  <a:pt x="3725" y="1529"/>
                </a:lnTo>
                <a:lnTo>
                  <a:pt x="3723" y="1544"/>
                </a:lnTo>
                <a:lnTo>
                  <a:pt x="3720" y="1555"/>
                </a:lnTo>
                <a:lnTo>
                  <a:pt x="3718" y="1556"/>
                </a:lnTo>
                <a:lnTo>
                  <a:pt x="3718" y="1556"/>
                </a:lnTo>
                <a:lnTo>
                  <a:pt x="3718" y="1556"/>
                </a:lnTo>
                <a:lnTo>
                  <a:pt x="3716" y="1556"/>
                </a:lnTo>
                <a:lnTo>
                  <a:pt x="3714" y="1556"/>
                </a:lnTo>
                <a:lnTo>
                  <a:pt x="3712" y="1558"/>
                </a:lnTo>
                <a:lnTo>
                  <a:pt x="3711" y="1589"/>
                </a:lnTo>
                <a:lnTo>
                  <a:pt x="3703" y="1615"/>
                </a:lnTo>
                <a:lnTo>
                  <a:pt x="3703" y="1626"/>
                </a:lnTo>
                <a:lnTo>
                  <a:pt x="3692" y="1635"/>
                </a:lnTo>
                <a:lnTo>
                  <a:pt x="3692" y="1642"/>
                </a:lnTo>
                <a:lnTo>
                  <a:pt x="3689" y="1642"/>
                </a:lnTo>
                <a:lnTo>
                  <a:pt x="3689" y="1651"/>
                </a:lnTo>
                <a:lnTo>
                  <a:pt x="3683" y="1651"/>
                </a:lnTo>
                <a:lnTo>
                  <a:pt x="3683" y="1658"/>
                </a:lnTo>
                <a:lnTo>
                  <a:pt x="3680" y="1658"/>
                </a:lnTo>
                <a:lnTo>
                  <a:pt x="3680" y="1666"/>
                </a:lnTo>
                <a:lnTo>
                  <a:pt x="3676" y="1666"/>
                </a:lnTo>
                <a:lnTo>
                  <a:pt x="3676" y="1675"/>
                </a:lnTo>
                <a:lnTo>
                  <a:pt x="3672" y="1675"/>
                </a:lnTo>
                <a:lnTo>
                  <a:pt x="3672" y="1682"/>
                </a:lnTo>
                <a:lnTo>
                  <a:pt x="3660" y="1689"/>
                </a:lnTo>
                <a:lnTo>
                  <a:pt x="3660" y="1698"/>
                </a:lnTo>
                <a:lnTo>
                  <a:pt x="3656" y="1698"/>
                </a:lnTo>
                <a:lnTo>
                  <a:pt x="3656" y="1715"/>
                </a:lnTo>
                <a:lnTo>
                  <a:pt x="3652" y="1715"/>
                </a:lnTo>
                <a:lnTo>
                  <a:pt x="3652" y="1722"/>
                </a:lnTo>
                <a:lnTo>
                  <a:pt x="3649" y="1722"/>
                </a:lnTo>
                <a:lnTo>
                  <a:pt x="3649" y="1731"/>
                </a:lnTo>
                <a:lnTo>
                  <a:pt x="3640" y="1735"/>
                </a:lnTo>
                <a:lnTo>
                  <a:pt x="3640" y="1742"/>
                </a:lnTo>
                <a:lnTo>
                  <a:pt x="3636" y="1742"/>
                </a:lnTo>
                <a:lnTo>
                  <a:pt x="3636" y="1749"/>
                </a:lnTo>
                <a:lnTo>
                  <a:pt x="3632" y="1749"/>
                </a:lnTo>
                <a:lnTo>
                  <a:pt x="3632" y="1758"/>
                </a:lnTo>
                <a:lnTo>
                  <a:pt x="3629" y="1758"/>
                </a:lnTo>
                <a:lnTo>
                  <a:pt x="3629" y="1766"/>
                </a:lnTo>
                <a:lnTo>
                  <a:pt x="3620" y="1769"/>
                </a:lnTo>
                <a:lnTo>
                  <a:pt x="3620" y="1795"/>
                </a:lnTo>
                <a:lnTo>
                  <a:pt x="3616" y="1795"/>
                </a:lnTo>
                <a:lnTo>
                  <a:pt x="3616" y="1802"/>
                </a:lnTo>
                <a:lnTo>
                  <a:pt x="3612" y="1802"/>
                </a:lnTo>
                <a:lnTo>
                  <a:pt x="3612" y="1811"/>
                </a:lnTo>
                <a:lnTo>
                  <a:pt x="3609" y="1811"/>
                </a:lnTo>
                <a:lnTo>
                  <a:pt x="3603" y="1822"/>
                </a:lnTo>
                <a:lnTo>
                  <a:pt x="3592" y="1829"/>
                </a:lnTo>
                <a:lnTo>
                  <a:pt x="3592" y="1842"/>
                </a:lnTo>
                <a:lnTo>
                  <a:pt x="3589" y="1842"/>
                </a:lnTo>
                <a:lnTo>
                  <a:pt x="3589" y="1851"/>
                </a:lnTo>
                <a:lnTo>
                  <a:pt x="3580" y="1855"/>
                </a:lnTo>
                <a:lnTo>
                  <a:pt x="3580" y="1862"/>
                </a:lnTo>
                <a:lnTo>
                  <a:pt x="3576" y="1862"/>
                </a:lnTo>
                <a:lnTo>
                  <a:pt x="3576" y="1875"/>
                </a:lnTo>
                <a:lnTo>
                  <a:pt x="3560" y="1886"/>
                </a:lnTo>
                <a:lnTo>
                  <a:pt x="3556" y="1902"/>
                </a:lnTo>
                <a:lnTo>
                  <a:pt x="3543" y="1909"/>
                </a:lnTo>
                <a:lnTo>
                  <a:pt x="3543" y="1918"/>
                </a:lnTo>
                <a:lnTo>
                  <a:pt x="3529" y="1931"/>
                </a:lnTo>
                <a:lnTo>
                  <a:pt x="3523" y="1938"/>
                </a:lnTo>
                <a:lnTo>
                  <a:pt x="3516" y="1938"/>
                </a:lnTo>
                <a:lnTo>
                  <a:pt x="3516" y="1942"/>
                </a:lnTo>
                <a:lnTo>
                  <a:pt x="3509" y="1946"/>
                </a:lnTo>
                <a:lnTo>
                  <a:pt x="3509" y="1955"/>
                </a:lnTo>
                <a:lnTo>
                  <a:pt x="3472" y="1986"/>
                </a:lnTo>
                <a:lnTo>
                  <a:pt x="3469" y="1998"/>
                </a:lnTo>
                <a:lnTo>
                  <a:pt x="3460" y="1998"/>
                </a:lnTo>
                <a:lnTo>
                  <a:pt x="3449" y="2015"/>
                </a:lnTo>
                <a:lnTo>
                  <a:pt x="3436" y="2015"/>
                </a:lnTo>
                <a:lnTo>
                  <a:pt x="3436" y="2018"/>
                </a:lnTo>
                <a:lnTo>
                  <a:pt x="3429" y="2018"/>
                </a:lnTo>
                <a:lnTo>
                  <a:pt x="3420" y="2029"/>
                </a:lnTo>
                <a:lnTo>
                  <a:pt x="3403" y="2035"/>
                </a:lnTo>
                <a:lnTo>
                  <a:pt x="3396" y="2046"/>
                </a:lnTo>
                <a:lnTo>
                  <a:pt x="3389" y="2046"/>
                </a:lnTo>
                <a:lnTo>
                  <a:pt x="3383" y="2055"/>
                </a:lnTo>
                <a:lnTo>
                  <a:pt x="3376" y="2055"/>
                </a:lnTo>
                <a:lnTo>
                  <a:pt x="3356" y="2078"/>
                </a:lnTo>
                <a:lnTo>
                  <a:pt x="3349" y="2078"/>
                </a:lnTo>
                <a:lnTo>
                  <a:pt x="3343" y="2086"/>
                </a:lnTo>
                <a:lnTo>
                  <a:pt x="3332" y="2091"/>
                </a:lnTo>
                <a:lnTo>
                  <a:pt x="3332" y="2098"/>
                </a:lnTo>
                <a:lnTo>
                  <a:pt x="3303" y="2122"/>
                </a:lnTo>
                <a:lnTo>
                  <a:pt x="3303" y="2126"/>
                </a:lnTo>
                <a:lnTo>
                  <a:pt x="3296" y="2126"/>
                </a:lnTo>
                <a:lnTo>
                  <a:pt x="3291" y="2138"/>
                </a:lnTo>
                <a:lnTo>
                  <a:pt x="3280" y="2151"/>
                </a:lnTo>
                <a:lnTo>
                  <a:pt x="3269" y="2164"/>
                </a:lnTo>
                <a:lnTo>
                  <a:pt x="3260" y="2175"/>
                </a:lnTo>
                <a:lnTo>
                  <a:pt x="3252" y="2178"/>
                </a:lnTo>
                <a:lnTo>
                  <a:pt x="3252" y="2186"/>
                </a:lnTo>
                <a:lnTo>
                  <a:pt x="3236" y="2198"/>
                </a:lnTo>
                <a:lnTo>
                  <a:pt x="3232" y="2215"/>
                </a:lnTo>
                <a:lnTo>
                  <a:pt x="3223" y="2218"/>
                </a:lnTo>
                <a:lnTo>
                  <a:pt x="3203" y="2255"/>
                </a:lnTo>
                <a:lnTo>
                  <a:pt x="3180" y="2258"/>
                </a:lnTo>
                <a:lnTo>
                  <a:pt x="3180" y="2264"/>
                </a:lnTo>
                <a:lnTo>
                  <a:pt x="3178" y="2269"/>
                </a:lnTo>
                <a:lnTo>
                  <a:pt x="3176" y="2273"/>
                </a:lnTo>
                <a:lnTo>
                  <a:pt x="3174" y="2276"/>
                </a:lnTo>
                <a:lnTo>
                  <a:pt x="3174" y="2280"/>
                </a:lnTo>
                <a:lnTo>
                  <a:pt x="3172" y="2286"/>
                </a:lnTo>
                <a:lnTo>
                  <a:pt x="3143" y="2295"/>
                </a:lnTo>
                <a:lnTo>
                  <a:pt x="3136" y="2329"/>
                </a:lnTo>
                <a:lnTo>
                  <a:pt x="3123" y="2338"/>
                </a:lnTo>
                <a:lnTo>
                  <a:pt x="3123" y="2355"/>
                </a:lnTo>
                <a:lnTo>
                  <a:pt x="3120" y="2355"/>
                </a:lnTo>
                <a:lnTo>
                  <a:pt x="3112" y="2378"/>
                </a:lnTo>
                <a:lnTo>
                  <a:pt x="3109" y="2378"/>
                </a:lnTo>
                <a:lnTo>
                  <a:pt x="3109" y="2386"/>
                </a:lnTo>
                <a:lnTo>
                  <a:pt x="3103" y="2386"/>
                </a:lnTo>
                <a:lnTo>
                  <a:pt x="3100" y="2402"/>
                </a:lnTo>
                <a:lnTo>
                  <a:pt x="3083" y="2411"/>
                </a:lnTo>
                <a:lnTo>
                  <a:pt x="3063" y="2486"/>
                </a:lnTo>
                <a:lnTo>
                  <a:pt x="3081" y="2498"/>
                </a:lnTo>
                <a:lnTo>
                  <a:pt x="3096" y="2515"/>
                </a:lnTo>
                <a:lnTo>
                  <a:pt x="3100" y="2515"/>
                </a:lnTo>
                <a:lnTo>
                  <a:pt x="3100" y="2555"/>
                </a:lnTo>
                <a:lnTo>
                  <a:pt x="3094" y="2564"/>
                </a:lnTo>
                <a:lnTo>
                  <a:pt x="3094" y="2575"/>
                </a:lnTo>
                <a:lnTo>
                  <a:pt x="3096" y="2589"/>
                </a:lnTo>
                <a:lnTo>
                  <a:pt x="3096" y="2606"/>
                </a:lnTo>
                <a:lnTo>
                  <a:pt x="3092" y="2606"/>
                </a:lnTo>
                <a:lnTo>
                  <a:pt x="3092" y="2616"/>
                </a:lnTo>
                <a:lnTo>
                  <a:pt x="3096" y="2635"/>
                </a:lnTo>
                <a:lnTo>
                  <a:pt x="3103" y="2655"/>
                </a:lnTo>
                <a:lnTo>
                  <a:pt x="3111" y="2675"/>
                </a:lnTo>
                <a:lnTo>
                  <a:pt x="3116" y="2691"/>
                </a:lnTo>
                <a:lnTo>
                  <a:pt x="3120" y="2702"/>
                </a:lnTo>
                <a:lnTo>
                  <a:pt x="3127" y="2704"/>
                </a:lnTo>
                <a:lnTo>
                  <a:pt x="3132" y="2706"/>
                </a:lnTo>
                <a:lnTo>
                  <a:pt x="3138" y="2707"/>
                </a:lnTo>
                <a:lnTo>
                  <a:pt x="3141" y="2711"/>
                </a:lnTo>
                <a:lnTo>
                  <a:pt x="3145" y="2716"/>
                </a:lnTo>
                <a:lnTo>
                  <a:pt x="3149" y="2722"/>
                </a:lnTo>
                <a:lnTo>
                  <a:pt x="3154" y="2731"/>
                </a:lnTo>
                <a:lnTo>
                  <a:pt x="3158" y="2746"/>
                </a:lnTo>
                <a:lnTo>
                  <a:pt x="3156" y="2762"/>
                </a:lnTo>
                <a:lnTo>
                  <a:pt x="3152" y="2762"/>
                </a:lnTo>
                <a:lnTo>
                  <a:pt x="3152" y="2782"/>
                </a:lnTo>
                <a:lnTo>
                  <a:pt x="3149" y="2782"/>
                </a:lnTo>
                <a:lnTo>
                  <a:pt x="3149" y="2809"/>
                </a:lnTo>
                <a:lnTo>
                  <a:pt x="3147" y="2811"/>
                </a:lnTo>
                <a:lnTo>
                  <a:pt x="3147" y="2811"/>
                </a:lnTo>
                <a:lnTo>
                  <a:pt x="3145" y="2813"/>
                </a:lnTo>
                <a:lnTo>
                  <a:pt x="3143" y="2815"/>
                </a:lnTo>
                <a:lnTo>
                  <a:pt x="3143" y="2818"/>
                </a:lnTo>
                <a:lnTo>
                  <a:pt x="3149" y="2818"/>
                </a:lnTo>
                <a:lnTo>
                  <a:pt x="3149" y="2831"/>
                </a:lnTo>
                <a:lnTo>
                  <a:pt x="3152" y="2831"/>
                </a:lnTo>
                <a:lnTo>
                  <a:pt x="3152" y="2935"/>
                </a:lnTo>
                <a:lnTo>
                  <a:pt x="3160" y="2938"/>
                </a:lnTo>
                <a:lnTo>
                  <a:pt x="3163" y="2949"/>
                </a:lnTo>
                <a:lnTo>
                  <a:pt x="3165" y="2967"/>
                </a:lnTo>
                <a:lnTo>
                  <a:pt x="3163" y="2982"/>
                </a:lnTo>
                <a:lnTo>
                  <a:pt x="3160" y="2982"/>
                </a:lnTo>
                <a:lnTo>
                  <a:pt x="3160" y="2995"/>
                </a:lnTo>
                <a:lnTo>
                  <a:pt x="3152" y="2998"/>
                </a:lnTo>
                <a:lnTo>
                  <a:pt x="3152" y="3018"/>
                </a:lnTo>
                <a:lnTo>
                  <a:pt x="3140" y="3026"/>
                </a:lnTo>
                <a:lnTo>
                  <a:pt x="3140" y="3035"/>
                </a:lnTo>
                <a:lnTo>
                  <a:pt x="3116" y="3055"/>
                </a:lnTo>
                <a:lnTo>
                  <a:pt x="3116" y="3062"/>
                </a:lnTo>
                <a:lnTo>
                  <a:pt x="3100" y="3075"/>
                </a:lnTo>
                <a:lnTo>
                  <a:pt x="3096" y="3086"/>
                </a:lnTo>
                <a:lnTo>
                  <a:pt x="3080" y="3089"/>
                </a:lnTo>
                <a:lnTo>
                  <a:pt x="3072" y="3102"/>
                </a:lnTo>
                <a:lnTo>
                  <a:pt x="3063" y="3102"/>
                </a:lnTo>
                <a:lnTo>
                  <a:pt x="3063" y="3106"/>
                </a:lnTo>
                <a:lnTo>
                  <a:pt x="3056" y="3106"/>
                </a:lnTo>
                <a:lnTo>
                  <a:pt x="3056" y="3109"/>
                </a:lnTo>
                <a:lnTo>
                  <a:pt x="3036" y="3109"/>
                </a:lnTo>
                <a:lnTo>
                  <a:pt x="3036" y="3115"/>
                </a:lnTo>
                <a:lnTo>
                  <a:pt x="3020" y="3118"/>
                </a:lnTo>
                <a:lnTo>
                  <a:pt x="3020" y="3122"/>
                </a:lnTo>
                <a:lnTo>
                  <a:pt x="2972" y="3138"/>
                </a:lnTo>
                <a:lnTo>
                  <a:pt x="2949" y="3166"/>
                </a:lnTo>
                <a:lnTo>
                  <a:pt x="2943" y="3166"/>
                </a:lnTo>
                <a:lnTo>
                  <a:pt x="2943" y="3178"/>
                </a:lnTo>
                <a:lnTo>
                  <a:pt x="2932" y="3186"/>
                </a:lnTo>
                <a:lnTo>
                  <a:pt x="2932" y="3191"/>
                </a:lnTo>
                <a:lnTo>
                  <a:pt x="2923" y="3191"/>
                </a:lnTo>
                <a:lnTo>
                  <a:pt x="2920" y="3198"/>
                </a:lnTo>
                <a:lnTo>
                  <a:pt x="2916" y="3198"/>
                </a:lnTo>
                <a:lnTo>
                  <a:pt x="2914" y="3202"/>
                </a:lnTo>
                <a:lnTo>
                  <a:pt x="2914" y="3204"/>
                </a:lnTo>
                <a:lnTo>
                  <a:pt x="2914" y="3204"/>
                </a:lnTo>
                <a:lnTo>
                  <a:pt x="2914" y="3206"/>
                </a:lnTo>
                <a:lnTo>
                  <a:pt x="2914" y="3207"/>
                </a:lnTo>
                <a:lnTo>
                  <a:pt x="2914" y="3207"/>
                </a:lnTo>
                <a:lnTo>
                  <a:pt x="2914" y="3209"/>
                </a:lnTo>
                <a:lnTo>
                  <a:pt x="2912" y="3211"/>
                </a:lnTo>
                <a:lnTo>
                  <a:pt x="2909" y="3215"/>
                </a:lnTo>
                <a:lnTo>
                  <a:pt x="2909" y="3218"/>
                </a:lnTo>
                <a:lnTo>
                  <a:pt x="2889" y="3218"/>
                </a:lnTo>
                <a:lnTo>
                  <a:pt x="2852" y="3258"/>
                </a:lnTo>
                <a:lnTo>
                  <a:pt x="2843" y="3258"/>
                </a:lnTo>
                <a:lnTo>
                  <a:pt x="2840" y="3266"/>
                </a:lnTo>
                <a:lnTo>
                  <a:pt x="2832" y="3266"/>
                </a:lnTo>
                <a:lnTo>
                  <a:pt x="2820" y="3289"/>
                </a:lnTo>
                <a:lnTo>
                  <a:pt x="2823" y="3289"/>
                </a:lnTo>
                <a:lnTo>
                  <a:pt x="2829" y="3296"/>
                </a:lnTo>
                <a:lnTo>
                  <a:pt x="2832" y="3302"/>
                </a:lnTo>
                <a:lnTo>
                  <a:pt x="2836" y="3307"/>
                </a:lnTo>
                <a:lnTo>
                  <a:pt x="2840" y="3315"/>
                </a:lnTo>
                <a:lnTo>
                  <a:pt x="2840" y="3346"/>
                </a:lnTo>
                <a:lnTo>
                  <a:pt x="2849" y="3351"/>
                </a:lnTo>
                <a:lnTo>
                  <a:pt x="2851" y="3362"/>
                </a:lnTo>
                <a:lnTo>
                  <a:pt x="2851" y="3373"/>
                </a:lnTo>
                <a:lnTo>
                  <a:pt x="2856" y="3382"/>
                </a:lnTo>
                <a:lnTo>
                  <a:pt x="2858" y="3384"/>
                </a:lnTo>
                <a:lnTo>
                  <a:pt x="2858" y="3384"/>
                </a:lnTo>
                <a:lnTo>
                  <a:pt x="2858" y="3386"/>
                </a:lnTo>
                <a:lnTo>
                  <a:pt x="2860" y="3386"/>
                </a:lnTo>
                <a:lnTo>
                  <a:pt x="2861" y="3386"/>
                </a:lnTo>
                <a:lnTo>
                  <a:pt x="2863" y="3386"/>
                </a:lnTo>
                <a:lnTo>
                  <a:pt x="2860" y="3455"/>
                </a:lnTo>
                <a:lnTo>
                  <a:pt x="2856" y="3455"/>
                </a:lnTo>
                <a:lnTo>
                  <a:pt x="2856" y="3471"/>
                </a:lnTo>
                <a:lnTo>
                  <a:pt x="2852" y="3471"/>
                </a:lnTo>
                <a:lnTo>
                  <a:pt x="2852" y="3473"/>
                </a:lnTo>
                <a:lnTo>
                  <a:pt x="2852" y="3475"/>
                </a:lnTo>
                <a:lnTo>
                  <a:pt x="2854" y="3476"/>
                </a:lnTo>
                <a:lnTo>
                  <a:pt x="2856" y="3478"/>
                </a:lnTo>
                <a:lnTo>
                  <a:pt x="2856" y="3478"/>
                </a:lnTo>
                <a:lnTo>
                  <a:pt x="2858" y="3493"/>
                </a:lnTo>
                <a:lnTo>
                  <a:pt x="2854" y="3504"/>
                </a:lnTo>
                <a:lnTo>
                  <a:pt x="2849" y="3515"/>
                </a:lnTo>
                <a:lnTo>
                  <a:pt x="2843" y="3522"/>
                </a:lnTo>
                <a:lnTo>
                  <a:pt x="2843" y="3531"/>
                </a:lnTo>
                <a:lnTo>
                  <a:pt x="2816" y="3551"/>
                </a:lnTo>
                <a:lnTo>
                  <a:pt x="2800" y="3551"/>
                </a:lnTo>
                <a:lnTo>
                  <a:pt x="2800" y="3555"/>
                </a:lnTo>
                <a:lnTo>
                  <a:pt x="2789" y="3555"/>
                </a:lnTo>
                <a:lnTo>
                  <a:pt x="2783" y="3562"/>
                </a:lnTo>
                <a:lnTo>
                  <a:pt x="2772" y="3562"/>
                </a:lnTo>
                <a:lnTo>
                  <a:pt x="2772" y="3566"/>
                </a:lnTo>
                <a:lnTo>
                  <a:pt x="2756" y="3569"/>
                </a:lnTo>
                <a:lnTo>
                  <a:pt x="2756" y="3575"/>
                </a:lnTo>
                <a:lnTo>
                  <a:pt x="2736" y="3575"/>
                </a:lnTo>
                <a:lnTo>
                  <a:pt x="2732" y="3582"/>
                </a:lnTo>
                <a:lnTo>
                  <a:pt x="2716" y="3586"/>
                </a:lnTo>
                <a:lnTo>
                  <a:pt x="2716" y="3589"/>
                </a:lnTo>
                <a:lnTo>
                  <a:pt x="2709" y="3595"/>
                </a:lnTo>
                <a:lnTo>
                  <a:pt x="2703" y="3606"/>
                </a:lnTo>
                <a:lnTo>
                  <a:pt x="2700" y="3606"/>
                </a:lnTo>
                <a:lnTo>
                  <a:pt x="2703" y="3609"/>
                </a:lnTo>
                <a:lnTo>
                  <a:pt x="2707" y="3613"/>
                </a:lnTo>
                <a:lnTo>
                  <a:pt x="2709" y="3615"/>
                </a:lnTo>
                <a:lnTo>
                  <a:pt x="2709" y="3622"/>
                </a:lnTo>
                <a:lnTo>
                  <a:pt x="2712" y="3622"/>
                </a:lnTo>
                <a:lnTo>
                  <a:pt x="2712" y="3655"/>
                </a:lnTo>
                <a:lnTo>
                  <a:pt x="2709" y="3655"/>
                </a:lnTo>
                <a:lnTo>
                  <a:pt x="2709" y="3682"/>
                </a:lnTo>
                <a:lnTo>
                  <a:pt x="2703" y="3682"/>
                </a:lnTo>
                <a:lnTo>
                  <a:pt x="2703" y="3695"/>
                </a:lnTo>
                <a:lnTo>
                  <a:pt x="2700" y="3695"/>
                </a:lnTo>
                <a:lnTo>
                  <a:pt x="2700" y="3702"/>
                </a:lnTo>
                <a:lnTo>
                  <a:pt x="2696" y="3702"/>
                </a:lnTo>
                <a:lnTo>
                  <a:pt x="2696" y="3718"/>
                </a:lnTo>
                <a:lnTo>
                  <a:pt x="2692" y="3718"/>
                </a:lnTo>
                <a:lnTo>
                  <a:pt x="2692" y="3726"/>
                </a:lnTo>
                <a:lnTo>
                  <a:pt x="2689" y="3726"/>
                </a:lnTo>
                <a:lnTo>
                  <a:pt x="2683" y="3762"/>
                </a:lnTo>
                <a:lnTo>
                  <a:pt x="2669" y="3775"/>
                </a:lnTo>
                <a:lnTo>
                  <a:pt x="2669" y="3778"/>
                </a:lnTo>
                <a:lnTo>
                  <a:pt x="2660" y="3778"/>
                </a:lnTo>
                <a:lnTo>
                  <a:pt x="2652" y="3789"/>
                </a:lnTo>
                <a:lnTo>
                  <a:pt x="2643" y="3789"/>
                </a:lnTo>
                <a:lnTo>
                  <a:pt x="2643" y="3795"/>
                </a:lnTo>
                <a:lnTo>
                  <a:pt x="2640" y="3798"/>
                </a:lnTo>
                <a:lnTo>
                  <a:pt x="2634" y="3804"/>
                </a:lnTo>
                <a:lnTo>
                  <a:pt x="2629" y="3807"/>
                </a:lnTo>
                <a:lnTo>
                  <a:pt x="2623" y="3811"/>
                </a:lnTo>
                <a:lnTo>
                  <a:pt x="2616" y="3815"/>
                </a:lnTo>
                <a:lnTo>
                  <a:pt x="2612" y="3826"/>
                </a:lnTo>
                <a:lnTo>
                  <a:pt x="2609" y="3826"/>
                </a:lnTo>
                <a:lnTo>
                  <a:pt x="2609" y="3835"/>
                </a:lnTo>
                <a:lnTo>
                  <a:pt x="2600" y="3838"/>
                </a:lnTo>
                <a:lnTo>
                  <a:pt x="2596" y="3858"/>
                </a:lnTo>
                <a:lnTo>
                  <a:pt x="2583" y="3866"/>
                </a:lnTo>
                <a:lnTo>
                  <a:pt x="2583" y="3875"/>
                </a:lnTo>
                <a:lnTo>
                  <a:pt x="2576" y="3878"/>
                </a:lnTo>
                <a:lnTo>
                  <a:pt x="2576" y="3886"/>
                </a:lnTo>
                <a:lnTo>
                  <a:pt x="2560" y="3898"/>
                </a:lnTo>
                <a:lnTo>
                  <a:pt x="2560" y="3906"/>
                </a:lnTo>
                <a:lnTo>
                  <a:pt x="2532" y="3929"/>
                </a:lnTo>
                <a:lnTo>
                  <a:pt x="2529" y="3938"/>
                </a:lnTo>
                <a:lnTo>
                  <a:pt x="2512" y="3942"/>
                </a:lnTo>
                <a:lnTo>
                  <a:pt x="2509" y="3955"/>
                </a:lnTo>
                <a:lnTo>
                  <a:pt x="2489" y="3966"/>
                </a:lnTo>
                <a:lnTo>
                  <a:pt x="2489" y="3975"/>
                </a:lnTo>
                <a:lnTo>
                  <a:pt x="2483" y="3975"/>
                </a:lnTo>
                <a:lnTo>
                  <a:pt x="2480" y="3982"/>
                </a:lnTo>
                <a:lnTo>
                  <a:pt x="2472" y="3982"/>
                </a:lnTo>
                <a:lnTo>
                  <a:pt x="2449" y="4009"/>
                </a:lnTo>
                <a:lnTo>
                  <a:pt x="2440" y="4009"/>
                </a:lnTo>
                <a:lnTo>
                  <a:pt x="2432" y="4022"/>
                </a:lnTo>
                <a:lnTo>
                  <a:pt x="2409" y="4031"/>
                </a:lnTo>
                <a:lnTo>
                  <a:pt x="2400" y="4042"/>
                </a:lnTo>
                <a:lnTo>
                  <a:pt x="2383" y="4046"/>
                </a:lnTo>
                <a:lnTo>
                  <a:pt x="2380" y="4055"/>
                </a:lnTo>
                <a:lnTo>
                  <a:pt x="2340" y="4058"/>
                </a:lnTo>
                <a:lnTo>
                  <a:pt x="2340" y="4058"/>
                </a:lnTo>
                <a:lnTo>
                  <a:pt x="2340" y="4056"/>
                </a:lnTo>
                <a:lnTo>
                  <a:pt x="2338" y="4055"/>
                </a:lnTo>
                <a:lnTo>
                  <a:pt x="2336" y="4055"/>
                </a:lnTo>
                <a:lnTo>
                  <a:pt x="2332" y="4055"/>
                </a:lnTo>
                <a:lnTo>
                  <a:pt x="2332" y="4058"/>
                </a:lnTo>
                <a:lnTo>
                  <a:pt x="2323" y="4058"/>
                </a:lnTo>
                <a:lnTo>
                  <a:pt x="2312" y="4075"/>
                </a:lnTo>
                <a:lnTo>
                  <a:pt x="2276" y="4075"/>
                </a:lnTo>
                <a:lnTo>
                  <a:pt x="2272" y="4082"/>
                </a:lnTo>
                <a:lnTo>
                  <a:pt x="2263" y="4082"/>
                </a:lnTo>
                <a:lnTo>
                  <a:pt x="2263" y="4086"/>
                </a:lnTo>
                <a:lnTo>
                  <a:pt x="2216" y="4082"/>
                </a:lnTo>
                <a:lnTo>
                  <a:pt x="2216" y="4078"/>
                </a:lnTo>
                <a:lnTo>
                  <a:pt x="2209" y="4078"/>
                </a:lnTo>
                <a:lnTo>
                  <a:pt x="2209" y="4075"/>
                </a:lnTo>
                <a:lnTo>
                  <a:pt x="2203" y="4073"/>
                </a:lnTo>
                <a:lnTo>
                  <a:pt x="2200" y="4073"/>
                </a:lnTo>
                <a:lnTo>
                  <a:pt x="2198" y="4075"/>
                </a:lnTo>
                <a:lnTo>
                  <a:pt x="2196" y="4076"/>
                </a:lnTo>
                <a:lnTo>
                  <a:pt x="2194" y="4078"/>
                </a:lnTo>
                <a:lnTo>
                  <a:pt x="2194" y="4080"/>
                </a:lnTo>
                <a:lnTo>
                  <a:pt x="2192" y="4082"/>
                </a:lnTo>
                <a:lnTo>
                  <a:pt x="2192" y="4082"/>
                </a:lnTo>
                <a:lnTo>
                  <a:pt x="2140" y="4078"/>
                </a:lnTo>
                <a:lnTo>
                  <a:pt x="2140" y="4082"/>
                </a:lnTo>
                <a:lnTo>
                  <a:pt x="2129" y="4082"/>
                </a:lnTo>
                <a:lnTo>
                  <a:pt x="2116" y="4098"/>
                </a:lnTo>
                <a:lnTo>
                  <a:pt x="2052" y="4098"/>
                </a:lnTo>
                <a:lnTo>
                  <a:pt x="2052" y="4102"/>
                </a:lnTo>
                <a:lnTo>
                  <a:pt x="2036" y="4106"/>
                </a:lnTo>
                <a:lnTo>
                  <a:pt x="2023" y="4122"/>
                </a:lnTo>
                <a:lnTo>
                  <a:pt x="1983" y="4122"/>
                </a:lnTo>
                <a:lnTo>
                  <a:pt x="1981" y="4120"/>
                </a:lnTo>
                <a:lnTo>
                  <a:pt x="1978" y="4118"/>
                </a:lnTo>
                <a:lnTo>
                  <a:pt x="1974" y="4116"/>
                </a:lnTo>
                <a:lnTo>
                  <a:pt x="1972" y="4115"/>
                </a:lnTo>
                <a:lnTo>
                  <a:pt x="1972" y="4106"/>
                </a:lnTo>
                <a:lnTo>
                  <a:pt x="1971" y="4104"/>
                </a:lnTo>
                <a:lnTo>
                  <a:pt x="1967" y="4102"/>
                </a:lnTo>
                <a:lnTo>
                  <a:pt x="1961" y="4098"/>
                </a:lnTo>
                <a:lnTo>
                  <a:pt x="1956" y="4096"/>
                </a:lnTo>
                <a:lnTo>
                  <a:pt x="1951" y="4093"/>
                </a:lnTo>
                <a:lnTo>
                  <a:pt x="1947" y="4091"/>
                </a:lnTo>
                <a:lnTo>
                  <a:pt x="1943" y="4091"/>
                </a:lnTo>
                <a:lnTo>
                  <a:pt x="1941" y="4089"/>
                </a:lnTo>
                <a:lnTo>
                  <a:pt x="1941" y="4091"/>
                </a:lnTo>
                <a:lnTo>
                  <a:pt x="1941" y="4091"/>
                </a:lnTo>
                <a:lnTo>
                  <a:pt x="1941" y="4093"/>
                </a:lnTo>
                <a:lnTo>
                  <a:pt x="1941" y="4093"/>
                </a:lnTo>
                <a:lnTo>
                  <a:pt x="1940" y="4095"/>
                </a:lnTo>
                <a:lnTo>
                  <a:pt x="1920" y="4095"/>
                </a:lnTo>
                <a:lnTo>
                  <a:pt x="1916" y="4055"/>
                </a:lnTo>
                <a:lnTo>
                  <a:pt x="1920" y="4055"/>
                </a:lnTo>
                <a:lnTo>
                  <a:pt x="1920" y="4051"/>
                </a:lnTo>
                <a:lnTo>
                  <a:pt x="1916" y="4051"/>
                </a:lnTo>
                <a:lnTo>
                  <a:pt x="1912" y="4038"/>
                </a:lnTo>
                <a:lnTo>
                  <a:pt x="1909" y="4038"/>
                </a:lnTo>
                <a:lnTo>
                  <a:pt x="1909" y="4031"/>
                </a:lnTo>
                <a:lnTo>
                  <a:pt x="1900" y="4026"/>
                </a:lnTo>
                <a:lnTo>
                  <a:pt x="1900" y="4015"/>
                </a:lnTo>
                <a:lnTo>
                  <a:pt x="1892" y="4009"/>
                </a:lnTo>
                <a:lnTo>
                  <a:pt x="1892" y="3989"/>
                </a:lnTo>
                <a:lnTo>
                  <a:pt x="1896" y="3989"/>
                </a:lnTo>
                <a:lnTo>
                  <a:pt x="1896" y="3986"/>
                </a:lnTo>
                <a:lnTo>
                  <a:pt x="1912" y="3986"/>
                </a:lnTo>
                <a:lnTo>
                  <a:pt x="1916" y="3978"/>
                </a:lnTo>
                <a:lnTo>
                  <a:pt x="1916" y="3967"/>
                </a:lnTo>
                <a:lnTo>
                  <a:pt x="1916" y="3953"/>
                </a:lnTo>
                <a:lnTo>
                  <a:pt x="1916" y="3942"/>
                </a:lnTo>
                <a:lnTo>
                  <a:pt x="1903" y="3935"/>
                </a:lnTo>
                <a:lnTo>
                  <a:pt x="1903" y="3926"/>
                </a:lnTo>
                <a:lnTo>
                  <a:pt x="1892" y="3918"/>
                </a:lnTo>
                <a:lnTo>
                  <a:pt x="1892" y="3911"/>
                </a:lnTo>
                <a:lnTo>
                  <a:pt x="1889" y="3911"/>
                </a:lnTo>
                <a:lnTo>
                  <a:pt x="1880" y="3886"/>
                </a:lnTo>
                <a:lnTo>
                  <a:pt x="1876" y="3886"/>
                </a:lnTo>
                <a:lnTo>
                  <a:pt x="1872" y="3866"/>
                </a:lnTo>
                <a:lnTo>
                  <a:pt x="1863" y="3862"/>
                </a:lnTo>
                <a:lnTo>
                  <a:pt x="1863" y="3855"/>
                </a:lnTo>
                <a:lnTo>
                  <a:pt x="1860" y="3855"/>
                </a:lnTo>
                <a:lnTo>
                  <a:pt x="1860" y="3835"/>
                </a:lnTo>
                <a:lnTo>
                  <a:pt x="1856" y="3835"/>
                </a:lnTo>
                <a:lnTo>
                  <a:pt x="1856" y="3826"/>
                </a:lnTo>
                <a:lnTo>
                  <a:pt x="1852" y="3826"/>
                </a:lnTo>
                <a:lnTo>
                  <a:pt x="1849" y="3802"/>
                </a:lnTo>
                <a:lnTo>
                  <a:pt x="1843" y="3802"/>
                </a:lnTo>
                <a:lnTo>
                  <a:pt x="1836" y="3778"/>
                </a:lnTo>
                <a:lnTo>
                  <a:pt x="1832" y="3778"/>
                </a:lnTo>
                <a:lnTo>
                  <a:pt x="1829" y="3775"/>
                </a:lnTo>
                <a:lnTo>
                  <a:pt x="1827" y="3771"/>
                </a:lnTo>
                <a:lnTo>
                  <a:pt x="1825" y="3767"/>
                </a:lnTo>
                <a:lnTo>
                  <a:pt x="1823" y="3762"/>
                </a:lnTo>
                <a:lnTo>
                  <a:pt x="1812" y="3762"/>
                </a:lnTo>
                <a:lnTo>
                  <a:pt x="1789" y="3735"/>
                </a:lnTo>
                <a:lnTo>
                  <a:pt x="1780" y="3729"/>
                </a:lnTo>
                <a:lnTo>
                  <a:pt x="1780" y="3722"/>
                </a:lnTo>
                <a:lnTo>
                  <a:pt x="1776" y="3722"/>
                </a:lnTo>
                <a:lnTo>
                  <a:pt x="1776" y="3715"/>
                </a:lnTo>
                <a:lnTo>
                  <a:pt x="1772" y="3715"/>
                </a:lnTo>
                <a:lnTo>
                  <a:pt x="1772" y="3706"/>
                </a:lnTo>
                <a:lnTo>
                  <a:pt x="1763" y="3702"/>
                </a:lnTo>
                <a:lnTo>
                  <a:pt x="1763" y="3695"/>
                </a:lnTo>
                <a:lnTo>
                  <a:pt x="1756" y="3691"/>
                </a:lnTo>
                <a:lnTo>
                  <a:pt x="1752" y="3642"/>
                </a:lnTo>
                <a:lnTo>
                  <a:pt x="1743" y="3638"/>
                </a:lnTo>
                <a:lnTo>
                  <a:pt x="1743" y="3618"/>
                </a:lnTo>
                <a:lnTo>
                  <a:pt x="1740" y="3618"/>
                </a:lnTo>
                <a:lnTo>
                  <a:pt x="1740" y="3606"/>
                </a:lnTo>
                <a:lnTo>
                  <a:pt x="1736" y="3606"/>
                </a:lnTo>
                <a:lnTo>
                  <a:pt x="1736" y="3555"/>
                </a:lnTo>
                <a:lnTo>
                  <a:pt x="1732" y="3555"/>
                </a:lnTo>
                <a:lnTo>
                  <a:pt x="1729" y="3538"/>
                </a:lnTo>
                <a:lnTo>
                  <a:pt x="1723" y="3538"/>
                </a:lnTo>
                <a:lnTo>
                  <a:pt x="1723" y="3522"/>
                </a:lnTo>
                <a:lnTo>
                  <a:pt x="1720" y="3522"/>
                </a:lnTo>
                <a:lnTo>
                  <a:pt x="1720" y="3509"/>
                </a:lnTo>
                <a:lnTo>
                  <a:pt x="1716" y="3509"/>
                </a:lnTo>
                <a:lnTo>
                  <a:pt x="1716" y="3491"/>
                </a:lnTo>
                <a:lnTo>
                  <a:pt x="1720" y="3491"/>
                </a:lnTo>
                <a:lnTo>
                  <a:pt x="1716" y="3442"/>
                </a:lnTo>
                <a:lnTo>
                  <a:pt x="1716" y="3436"/>
                </a:lnTo>
                <a:lnTo>
                  <a:pt x="1718" y="3431"/>
                </a:lnTo>
                <a:lnTo>
                  <a:pt x="1718" y="3426"/>
                </a:lnTo>
                <a:lnTo>
                  <a:pt x="1720" y="3420"/>
                </a:lnTo>
                <a:lnTo>
                  <a:pt x="1720" y="3416"/>
                </a:lnTo>
                <a:lnTo>
                  <a:pt x="1720" y="3415"/>
                </a:lnTo>
                <a:lnTo>
                  <a:pt x="1716" y="3415"/>
                </a:lnTo>
                <a:lnTo>
                  <a:pt x="1709" y="3391"/>
                </a:lnTo>
                <a:lnTo>
                  <a:pt x="1692" y="3378"/>
                </a:lnTo>
                <a:lnTo>
                  <a:pt x="1692" y="3366"/>
                </a:lnTo>
                <a:lnTo>
                  <a:pt x="1689" y="3366"/>
                </a:lnTo>
                <a:lnTo>
                  <a:pt x="1689" y="3358"/>
                </a:lnTo>
                <a:lnTo>
                  <a:pt x="1683" y="3358"/>
                </a:lnTo>
                <a:lnTo>
                  <a:pt x="1683" y="3351"/>
                </a:lnTo>
                <a:lnTo>
                  <a:pt x="1669" y="3338"/>
                </a:lnTo>
                <a:lnTo>
                  <a:pt x="1669" y="3331"/>
                </a:lnTo>
                <a:lnTo>
                  <a:pt x="1660" y="3326"/>
                </a:lnTo>
                <a:lnTo>
                  <a:pt x="1660" y="3318"/>
                </a:lnTo>
                <a:lnTo>
                  <a:pt x="1656" y="3318"/>
                </a:lnTo>
                <a:lnTo>
                  <a:pt x="1656" y="3298"/>
                </a:lnTo>
                <a:lnTo>
                  <a:pt x="1652" y="3298"/>
                </a:lnTo>
                <a:lnTo>
                  <a:pt x="1652" y="3289"/>
                </a:lnTo>
                <a:lnTo>
                  <a:pt x="1643" y="3286"/>
                </a:lnTo>
                <a:lnTo>
                  <a:pt x="1643" y="3278"/>
                </a:lnTo>
                <a:lnTo>
                  <a:pt x="1640" y="3278"/>
                </a:lnTo>
                <a:lnTo>
                  <a:pt x="1640" y="3262"/>
                </a:lnTo>
                <a:lnTo>
                  <a:pt x="1629" y="3255"/>
                </a:lnTo>
                <a:lnTo>
                  <a:pt x="1629" y="3242"/>
                </a:lnTo>
                <a:lnTo>
                  <a:pt x="1620" y="3238"/>
                </a:lnTo>
                <a:lnTo>
                  <a:pt x="1612" y="3215"/>
                </a:lnTo>
                <a:lnTo>
                  <a:pt x="1603" y="3211"/>
                </a:lnTo>
                <a:lnTo>
                  <a:pt x="1603" y="3202"/>
                </a:lnTo>
                <a:lnTo>
                  <a:pt x="1589" y="3191"/>
                </a:lnTo>
                <a:lnTo>
                  <a:pt x="1583" y="3175"/>
                </a:lnTo>
                <a:lnTo>
                  <a:pt x="1576" y="3169"/>
                </a:lnTo>
                <a:lnTo>
                  <a:pt x="1576" y="3162"/>
                </a:lnTo>
                <a:lnTo>
                  <a:pt x="1572" y="3162"/>
                </a:lnTo>
                <a:lnTo>
                  <a:pt x="1571" y="3149"/>
                </a:lnTo>
                <a:lnTo>
                  <a:pt x="1571" y="3131"/>
                </a:lnTo>
                <a:lnTo>
                  <a:pt x="1572" y="3111"/>
                </a:lnTo>
                <a:lnTo>
                  <a:pt x="1574" y="3093"/>
                </a:lnTo>
                <a:lnTo>
                  <a:pt x="1576" y="3082"/>
                </a:lnTo>
                <a:lnTo>
                  <a:pt x="1572" y="3022"/>
                </a:lnTo>
                <a:lnTo>
                  <a:pt x="1576" y="3022"/>
                </a:lnTo>
                <a:lnTo>
                  <a:pt x="1576" y="3015"/>
                </a:lnTo>
                <a:lnTo>
                  <a:pt x="1589" y="3006"/>
                </a:lnTo>
                <a:lnTo>
                  <a:pt x="1589" y="2986"/>
                </a:lnTo>
                <a:lnTo>
                  <a:pt x="1592" y="2986"/>
                </a:lnTo>
                <a:lnTo>
                  <a:pt x="1592" y="2975"/>
                </a:lnTo>
                <a:lnTo>
                  <a:pt x="1596" y="2975"/>
                </a:lnTo>
                <a:lnTo>
                  <a:pt x="1596" y="2966"/>
                </a:lnTo>
                <a:lnTo>
                  <a:pt x="1600" y="2966"/>
                </a:lnTo>
                <a:lnTo>
                  <a:pt x="1600" y="2942"/>
                </a:lnTo>
                <a:lnTo>
                  <a:pt x="1603" y="2942"/>
                </a:lnTo>
                <a:lnTo>
                  <a:pt x="1603" y="2918"/>
                </a:lnTo>
                <a:lnTo>
                  <a:pt x="1609" y="2918"/>
                </a:lnTo>
                <a:lnTo>
                  <a:pt x="1609" y="2911"/>
                </a:lnTo>
                <a:lnTo>
                  <a:pt x="1612" y="2911"/>
                </a:lnTo>
                <a:lnTo>
                  <a:pt x="1612" y="2886"/>
                </a:lnTo>
                <a:lnTo>
                  <a:pt x="1618" y="2876"/>
                </a:lnTo>
                <a:lnTo>
                  <a:pt x="1623" y="2871"/>
                </a:lnTo>
                <a:lnTo>
                  <a:pt x="1631" y="2866"/>
                </a:lnTo>
                <a:lnTo>
                  <a:pt x="1636" y="2856"/>
                </a:lnTo>
                <a:lnTo>
                  <a:pt x="1640" y="2842"/>
                </a:lnTo>
                <a:lnTo>
                  <a:pt x="1652" y="2842"/>
                </a:lnTo>
                <a:lnTo>
                  <a:pt x="1660" y="2831"/>
                </a:lnTo>
                <a:lnTo>
                  <a:pt x="1667" y="2824"/>
                </a:lnTo>
                <a:lnTo>
                  <a:pt x="1672" y="2818"/>
                </a:lnTo>
                <a:lnTo>
                  <a:pt x="1676" y="2809"/>
                </a:lnTo>
                <a:lnTo>
                  <a:pt x="1680" y="2796"/>
                </a:lnTo>
                <a:lnTo>
                  <a:pt x="1680" y="2778"/>
                </a:lnTo>
                <a:lnTo>
                  <a:pt x="1681" y="2773"/>
                </a:lnTo>
                <a:lnTo>
                  <a:pt x="1683" y="2762"/>
                </a:lnTo>
                <a:lnTo>
                  <a:pt x="1681" y="2751"/>
                </a:lnTo>
                <a:lnTo>
                  <a:pt x="1680" y="2742"/>
                </a:lnTo>
                <a:lnTo>
                  <a:pt x="1669" y="2735"/>
                </a:lnTo>
                <a:lnTo>
                  <a:pt x="1669" y="2722"/>
                </a:lnTo>
                <a:lnTo>
                  <a:pt x="1663" y="2722"/>
                </a:lnTo>
                <a:lnTo>
                  <a:pt x="1660" y="2706"/>
                </a:lnTo>
                <a:lnTo>
                  <a:pt x="1656" y="2706"/>
                </a:lnTo>
                <a:lnTo>
                  <a:pt x="1656" y="2695"/>
                </a:lnTo>
                <a:lnTo>
                  <a:pt x="1652" y="2695"/>
                </a:lnTo>
                <a:lnTo>
                  <a:pt x="1652" y="2678"/>
                </a:lnTo>
                <a:lnTo>
                  <a:pt x="1643" y="2675"/>
                </a:lnTo>
                <a:lnTo>
                  <a:pt x="1640" y="2635"/>
                </a:lnTo>
                <a:lnTo>
                  <a:pt x="1651" y="2627"/>
                </a:lnTo>
                <a:lnTo>
                  <a:pt x="1654" y="2618"/>
                </a:lnTo>
                <a:lnTo>
                  <a:pt x="1656" y="2602"/>
                </a:lnTo>
                <a:lnTo>
                  <a:pt x="1649" y="2593"/>
                </a:lnTo>
                <a:lnTo>
                  <a:pt x="1645" y="2586"/>
                </a:lnTo>
                <a:lnTo>
                  <a:pt x="1643" y="2576"/>
                </a:lnTo>
                <a:lnTo>
                  <a:pt x="1640" y="2566"/>
                </a:lnTo>
                <a:lnTo>
                  <a:pt x="1636" y="2566"/>
                </a:lnTo>
                <a:lnTo>
                  <a:pt x="1632" y="2551"/>
                </a:lnTo>
                <a:lnTo>
                  <a:pt x="1629" y="2551"/>
                </a:lnTo>
                <a:lnTo>
                  <a:pt x="1629" y="2529"/>
                </a:lnTo>
                <a:lnTo>
                  <a:pt x="1616" y="2522"/>
                </a:lnTo>
                <a:lnTo>
                  <a:pt x="1612" y="2502"/>
                </a:lnTo>
                <a:lnTo>
                  <a:pt x="1603" y="2498"/>
                </a:lnTo>
                <a:lnTo>
                  <a:pt x="1603" y="2491"/>
                </a:lnTo>
                <a:lnTo>
                  <a:pt x="1600" y="2491"/>
                </a:lnTo>
                <a:lnTo>
                  <a:pt x="1600" y="2462"/>
                </a:lnTo>
                <a:lnTo>
                  <a:pt x="1589" y="2426"/>
                </a:lnTo>
                <a:lnTo>
                  <a:pt x="1580" y="2426"/>
                </a:lnTo>
                <a:lnTo>
                  <a:pt x="1576" y="2411"/>
                </a:lnTo>
                <a:lnTo>
                  <a:pt x="1572" y="2411"/>
                </a:lnTo>
                <a:lnTo>
                  <a:pt x="1572" y="2398"/>
                </a:lnTo>
                <a:lnTo>
                  <a:pt x="1563" y="2395"/>
                </a:lnTo>
                <a:lnTo>
                  <a:pt x="1556" y="2384"/>
                </a:lnTo>
                <a:lnTo>
                  <a:pt x="1549" y="2373"/>
                </a:lnTo>
                <a:lnTo>
                  <a:pt x="1543" y="2358"/>
                </a:lnTo>
                <a:lnTo>
                  <a:pt x="1532" y="2358"/>
                </a:lnTo>
                <a:lnTo>
                  <a:pt x="1532" y="2351"/>
                </a:lnTo>
                <a:lnTo>
                  <a:pt x="1518" y="2338"/>
                </a:lnTo>
                <a:lnTo>
                  <a:pt x="1507" y="2324"/>
                </a:lnTo>
                <a:lnTo>
                  <a:pt x="1496" y="2309"/>
                </a:lnTo>
                <a:lnTo>
                  <a:pt x="1476" y="2295"/>
                </a:lnTo>
                <a:lnTo>
                  <a:pt x="1476" y="2282"/>
                </a:lnTo>
                <a:lnTo>
                  <a:pt x="1465" y="2278"/>
                </a:lnTo>
                <a:lnTo>
                  <a:pt x="1458" y="2273"/>
                </a:lnTo>
                <a:lnTo>
                  <a:pt x="1452" y="2264"/>
                </a:lnTo>
                <a:lnTo>
                  <a:pt x="1452" y="2249"/>
                </a:lnTo>
                <a:lnTo>
                  <a:pt x="1440" y="2244"/>
                </a:lnTo>
                <a:lnTo>
                  <a:pt x="1436" y="2235"/>
                </a:lnTo>
                <a:lnTo>
                  <a:pt x="1436" y="2218"/>
                </a:lnTo>
                <a:lnTo>
                  <a:pt x="1429" y="2218"/>
                </a:lnTo>
                <a:lnTo>
                  <a:pt x="1423" y="2206"/>
                </a:lnTo>
                <a:lnTo>
                  <a:pt x="1420" y="2196"/>
                </a:lnTo>
                <a:lnTo>
                  <a:pt x="1414" y="2187"/>
                </a:lnTo>
                <a:lnTo>
                  <a:pt x="1411" y="2175"/>
                </a:lnTo>
                <a:lnTo>
                  <a:pt x="1409" y="2158"/>
                </a:lnTo>
                <a:lnTo>
                  <a:pt x="1432" y="2158"/>
                </a:lnTo>
                <a:lnTo>
                  <a:pt x="1432" y="2151"/>
                </a:lnTo>
                <a:lnTo>
                  <a:pt x="1440" y="2146"/>
                </a:lnTo>
                <a:lnTo>
                  <a:pt x="1440" y="2086"/>
                </a:lnTo>
                <a:lnTo>
                  <a:pt x="1449" y="2086"/>
                </a:lnTo>
                <a:lnTo>
                  <a:pt x="1443" y="2075"/>
                </a:lnTo>
                <a:lnTo>
                  <a:pt x="1440" y="2075"/>
                </a:lnTo>
                <a:lnTo>
                  <a:pt x="1438" y="2060"/>
                </a:lnTo>
                <a:lnTo>
                  <a:pt x="1441" y="2047"/>
                </a:lnTo>
                <a:lnTo>
                  <a:pt x="1447" y="2035"/>
                </a:lnTo>
                <a:lnTo>
                  <a:pt x="1452" y="2026"/>
                </a:lnTo>
                <a:lnTo>
                  <a:pt x="1460" y="2022"/>
                </a:lnTo>
                <a:lnTo>
                  <a:pt x="1460" y="1998"/>
                </a:lnTo>
                <a:lnTo>
                  <a:pt x="1469" y="1998"/>
                </a:lnTo>
                <a:lnTo>
                  <a:pt x="1467" y="1993"/>
                </a:lnTo>
                <a:lnTo>
                  <a:pt x="1463" y="1986"/>
                </a:lnTo>
                <a:lnTo>
                  <a:pt x="1463" y="1978"/>
                </a:lnTo>
                <a:lnTo>
                  <a:pt x="1463" y="1969"/>
                </a:lnTo>
                <a:lnTo>
                  <a:pt x="1469" y="1969"/>
                </a:lnTo>
                <a:lnTo>
                  <a:pt x="1469" y="1955"/>
                </a:lnTo>
                <a:lnTo>
                  <a:pt x="1460" y="1951"/>
                </a:lnTo>
                <a:lnTo>
                  <a:pt x="1460" y="1942"/>
                </a:lnTo>
                <a:lnTo>
                  <a:pt x="1456" y="1942"/>
                </a:lnTo>
                <a:lnTo>
                  <a:pt x="1452" y="1922"/>
                </a:lnTo>
                <a:lnTo>
                  <a:pt x="1432" y="1918"/>
                </a:lnTo>
                <a:lnTo>
                  <a:pt x="1429" y="1915"/>
                </a:lnTo>
                <a:lnTo>
                  <a:pt x="1427" y="1911"/>
                </a:lnTo>
                <a:lnTo>
                  <a:pt x="1423" y="1907"/>
                </a:lnTo>
                <a:lnTo>
                  <a:pt x="1421" y="1904"/>
                </a:lnTo>
                <a:lnTo>
                  <a:pt x="1420" y="1898"/>
                </a:lnTo>
                <a:lnTo>
                  <a:pt x="1416" y="1898"/>
                </a:lnTo>
                <a:lnTo>
                  <a:pt x="1416" y="1886"/>
                </a:lnTo>
                <a:lnTo>
                  <a:pt x="1396" y="1886"/>
                </a:lnTo>
                <a:lnTo>
                  <a:pt x="1396" y="1882"/>
                </a:lnTo>
                <a:lnTo>
                  <a:pt x="1372" y="1882"/>
                </a:lnTo>
                <a:lnTo>
                  <a:pt x="1372" y="1886"/>
                </a:lnTo>
                <a:lnTo>
                  <a:pt x="1343" y="1886"/>
                </a:lnTo>
                <a:lnTo>
                  <a:pt x="1343" y="1882"/>
                </a:lnTo>
                <a:lnTo>
                  <a:pt x="1340" y="1882"/>
                </a:lnTo>
                <a:lnTo>
                  <a:pt x="1332" y="1895"/>
                </a:lnTo>
                <a:lnTo>
                  <a:pt x="1256" y="1898"/>
                </a:lnTo>
                <a:lnTo>
                  <a:pt x="1252" y="1893"/>
                </a:lnTo>
                <a:lnTo>
                  <a:pt x="1249" y="1891"/>
                </a:lnTo>
                <a:lnTo>
                  <a:pt x="1245" y="1889"/>
                </a:lnTo>
                <a:lnTo>
                  <a:pt x="1243" y="1889"/>
                </a:lnTo>
                <a:lnTo>
                  <a:pt x="1240" y="1886"/>
                </a:lnTo>
                <a:lnTo>
                  <a:pt x="1240" y="1878"/>
                </a:lnTo>
                <a:lnTo>
                  <a:pt x="1232" y="1875"/>
                </a:lnTo>
                <a:lnTo>
                  <a:pt x="1223" y="1835"/>
                </a:lnTo>
                <a:lnTo>
                  <a:pt x="1216" y="1829"/>
                </a:lnTo>
                <a:lnTo>
                  <a:pt x="1216" y="1822"/>
                </a:lnTo>
                <a:lnTo>
                  <a:pt x="1209" y="1818"/>
                </a:lnTo>
                <a:lnTo>
                  <a:pt x="1209" y="1811"/>
                </a:lnTo>
                <a:lnTo>
                  <a:pt x="1203" y="1811"/>
                </a:lnTo>
                <a:lnTo>
                  <a:pt x="1203" y="1802"/>
                </a:lnTo>
                <a:lnTo>
                  <a:pt x="1176" y="1778"/>
                </a:lnTo>
                <a:lnTo>
                  <a:pt x="1100" y="1775"/>
                </a:lnTo>
                <a:lnTo>
                  <a:pt x="1100" y="1778"/>
                </a:lnTo>
                <a:lnTo>
                  <a:pt x="1016" y="1791"/>
                </a:lnTo>
                <a:lnTo>
                  <a:pt x="1016" y="1802"/>
                </a:lnTo>
                <a:lnTo>
                  <a:pt x="1012" y="1804"/>
                </a:lnTo>
                <a:lnTo>
                  <a:pt x="1009" y="1807"/>
                </a:lnTo>
                <a:lnTo>
                  <a:pt x="1007" y="1807"/>
                </a:lnTo>
                <a:lnTo>
                  <a:pt x="1003" y="1809"/>
                </a:lnTo>
                <a:lnTo>
                  <a:pt x="1000" y="1809"/>
                </a:lnTo>
                <a:lnTo>
                  <a:pt x="996" y="1809"/>
                </a:lnTo>
                <a:lnTo>
                  <a:pt x="989" y="1811"/>
                </a:lnTo>
                <a:lnTo>
                  <a:pt x="989" y="1815"/>
                </a:lnTo>
                <a:lnTo>
                  <a:pt x="943" y="1818"/>
                </a:lnTo>
                <a:lnTo>
                  <a:pt x="940" y="1826"/>
                </a:lnTo>
                <a:lnTo>
                  <a:pt x="923" y="1829"/>
                </a:lnTo>
                <a:lnTo>
                  <a:pt x="920" y="1838"/>
                </a:lnTo>
                <a:lnTo>
                  <a:pt x="903" y="1842"/>
                </a:lnTo>
                <a:lnTo>
                  <a:pt x="903" y="1846"/>
                </a:lnTo>
                <a:lnTo>
                  <a:pt x="869" y="1851"/>
                </a:lnTo>
                <a:lnTo>
                  <a:pt x="869" y="1855"/>
                </a:lnTo>
                <a:lnTo>
                  <a:pt x="860" y="1855"/>
                </a:lnTo>
                <a:lnTo>
                  <a:pt x="856" y="1862"/>
                </a:lnTo>
                <a:lnTo>
                  <a:pt x="841" y="1869"/>
                </a:lnTo>
                <a:lnTo>
                  <a:pt x="820" y="1871"/>
                </a:lnTo>
                <a:lnTo>
                  <a:pt x="809" y="1858"/>
                </a:lnTo>
                <a:lnTo>
                  <a:pt x="796" y="1856"/>
                </a:lnTo>
                <a:lnTo>
                  <a:pt x="781" y="1856"/>
                </a:lnTo>
                <a:lnTo>
                  <a:pt x="763" y="1855"/>
                </a:lnTo>
                <a:lnTo>
                  <a:pt x="763" y="1851"/>
                </a:lnTo>
                <a:lnTo>
                  <a:pt x="740" y="1851"/>
                </a:lnTo>
                <a:lnTo>
                  <a:pt x="736" y="1842"/>
                </a:lnTo>
                <a:lnTo>
                  <a:pt x="729" y="1840"/>
                </a:lnTo>
                <a:lnTo>
                  <a:pt x="714" y="1840"/>
                </a:lnTo>
                <a:lnTo>
                  <a:pt x="701" y="1840"/>
                </a:lnTo>
                <a:lnTo>
                  <a:pt x="692" y="1842"/>
                </a:lnTo>
                <a:lnTo>
                  <a:pt x="689" y="1851"/>
                </a:lnTo>
                <a:lnTo>
                  <a:pt x="663" y="1851"/>
                </a:lnTo>
                <a:lnTo>
                  <a:pt x="663" y="1846"/>
                </a:lnTo>
                <a:lnTo>
                  <a:pt x="652" y="1851"/>
                </a:lnTo>
                <a:lnTo>
                  <a:pt x="652" y="1855"/>
                </a:lnTo>
                <a:lnTo>
                  <a:pt x="629" y="1855"/>
                </a:lnTo>
                <a:lnTo>
                  <a:pt x="629" y="1858"/>
                </a:lnTo>
                <a:lnTo>
                  <a:pt x="620" y="1858"/>
                </a:lnTo>
                <a:lnTo>
                  <a:pt x="616" y="1866"/>
                </a:lnTo>
                <a:lnTo>
                  <a:pt x="609" y="1866"/>
                </a:lnTo>
                <a:lnTo>
                  <a:pt x="609" y="1871"/>
                </a:lnTo>
                <a:lnTo>
                  <a:pt x="576" y="1875"/>
                </a:lnTo>
                <a:lnTo>
                  <a:pt x="576" y="1878"/>
                </a:lnTo>
                <a:lnTo>
                  <a:pt x="563" y="1878"/>
                </a:lnTo>
                <a:lnTo>
                  <a:pt x="560" y="1886"/>
                </a:lnTo>
                <a:lnTo>
                  <a:pt x="549" y="1886"/>
                </a:lnTo>
                <a:lnTo>
                  <a:pt x="549" y="1889"/>
                </a:lnTo>
                <a:lnTo>
                  <a:pt x="509" y="1895"/>
                </a:lnTo>
                <a:lnTo>
                  <a:pt x="509" y="1889"/>
                </a:lnTo>
                <a:lnTo>
                  <a:pt x="500" y="1889"/>
                </a:lnTo>
                <a:lnTo>
                  <a:pt x="496" y="1882"/>
                </a:lnTo>
                <a:lnTo>
                  <a:pt x="483" y="1882"/>
                </a:lnTo>
                <a:lnTo>
                  <a:pt x="480" y="1875"/>
                </a:lnTo>
                <a:lnTo>
                  <a:pt x="472" y="1875"/>
                </a:lnTo>
                <a:lnTo>
                  <a:pt x="469" y="1866"/>
                </a:lnTo>
                <a:lnTo>
                  <a:pt x="460" y="1866"/>
                </a:lnTo>
                <a:lnTo>
                  <a:pt x="456" y="1858"/>
                </a:lnTo>
                <a:lnTo>
                  <a:pt x="449" y="1858"/>
                </a:lnTo>
                <a:lnTo>
                  <a:pt x="443" y="1851"/>
                </a:lnTo>
                <a:lnTo>
                  <a:pt x="429" y="1846"/>
                </a:lnTo>
                <a:lnTo>
                  <a:pt x="420" y="1835"/>
                </a:lnTo>
                <a:lnTo>
                  <a:pt x="412" y="1835"/>
                </a:lnTo>
                <a:lnTo>
                  <a:pt x="372" y="1791"/>
                </a:lnTo>
                <a:lnTo>
                  <a:pt x="363" y="1791"/>
                </a:lnTo>
                <a:lnTo>
                  <a:pt x="360" y="1782"/>
                </a:lnTo>
                <a:lnTo>
                  <a:pt x="349" y="1778"/>
                </a:lnTo>
                <a:lnTo>
                  <a:pt x="349" y="1775"/>
                </a:lnTo>
                <a:lnTo>
                  <a:pt x="332" y="1769"/>
                </a:lnTo>
                <a:lnTo>
                  <a:pt x="329" y="1762"/>
                </a:lnTo>
                <a:lnTo>
                  <a:pt x="316" y="1762"/>
                </a:lnTo>
                <a:lnTo>
                  <a:pt x="309" y="1742"/>
                </a:lnTo>
                <a:lnTo>
                  <a:pt x="300" y="1742"/>
                </a:lnTo>
                <a:lnTo>
                  <a:pt x="300" y="1738"/>
                </a:lnTo>
                <a:lnTo>
                  <a:pt x="292" y="1738"/>
                </a:lnTo>
                <a:lnTo>
                  <a:pt x="289" y="1731"/>
                </a:lnTo>
                <a:lnTo>
                  <a:pt x="276" y="1731"/>
                </a:lnTo>
                <a:lnTo>
                  <a:pt x="269" y="1718"/>
                </a:lnTo>
                <a:lnTo>
                  <a:pt x="265" y="1716"/>
                </a:lnTo>
                <a:lnTo>
                  <a:pt x="261" y="1716"/>
                </a:lnTo>
                <a:lnTo>
                  <a:pt x="260" y="1716"/>
                </a:lnTo>
                <a:lnTo>
                  <a:pt x="258" y="1716"/>
                </a:lnTo>
                <a:lnTo>
                  <a:pt x="258" y="1716"/>
                </a:lnTo>
                <a:lnTo>
                  <a:pt x="256" y="1716"/>
                </a:lnTo>
                <a:lnTo>
                  <a:pt x="254" y="1715"/>
                </a:lnTo>
                <a:lnTo>
                  <a:pt x="254" y="1711"/>
                </a:lnTo>
                <a:lnTo>
                  <a:pt x="252" y="1706"/>
                </a:lnTo>
                <a:lnTo>
                  <a:pt x="240" y="1706"/>
                </a:lnTo>
                <a:lnTo>
                  <a:pt x="236" y="1689"/>
                </a:lnTo>
                <a:lnTo>
                  <a:pt x="232" y="1689"/>
                </a:lnTo>
                <a:lnTo>
                  <a:pt x="232" y="1678"/>
                </a:lnTo>
                <a:lnTo>
                  <a:pt x="216" y="1671"/>
                </a:lnTo>
                <a:lnTo>
                  <a:pt x="212" y="1622"/>
                </a:lnTo>
                <a:lnTo>
                  <a:pt x="216" y="1622"/>
                </a:lnTo>
                <a:lnTo>
                  <a:pt x="216" y="1618"/>
                </a:lnTo>
                <a:lnTo>
                  <a:pt x="209" y="1615"/>
                </a:lnTo>
                <a:lnTo>
                  <a:pt x="203" y="1602"/>
                </a:lnTo>
                <a:lnTo>
                  <a:pt x="192" y="1595"/>
                </a:lnTo>
                <a:lnTo>
                  <a:pt x="192" y="1582"/>
                </a:lnTo>
                <a:lnTo>
                  <a:pt x="189" y="1582"/>
                </a:lnTo>
                <a:lnTo>
                  <a:pt x="189" y="1578"/>
                </a:lnTo>
                <a:lnTo>
                  <a:pt x="185" y="1576"/>
                </a:lnTo>
                <a:lnTo>
                  <a:pt x="180" y="1575"/>
                </a:lnTo>
                <a:lnTo>
                  <a:pt x="176" y="1575"/>
                </a:lnTo>
                <a:lnTo>
                  <a:pt x="171" y="1573"/>
                </a:lnTo>
                <a:lnTo>
                  <a:pt x="169" y="1569"/>
                </a:lnTo>
                <a:lnTo>
                  <a:pt x="169" y="1562"/>
                </a:lnTo>
                <a:lnTo>
                  <a:pt x="149" y="1558"/>
                </a:lnTo>
                <a:lnTo>
                  <a:pt x="143" y="1547"/>
                </a:lnTo>
                <a:lnTo>
                  <a:pt x="140" y="1540"/>
                </a:lnTo>
                <a:lnTo>
                  <a:pt x="134" y="1531"/>
                </a:lnTo>
                <a:lnTo>
                  <a:pt x="132" y="1518"/>
                </a:lnTo>
                <a:lnTo>
                  <a:pt x="118" y="1511"/>
                </a:lnTo>
                <a:lnTo>
                  <a:pt x="111" y="1498"/>
                </a:lnTo>
                <a:lnTo>
                  <a:pt x="109" y="1478"/>
                </a:lnTo>
                <a:lnTo>
                  <a:pt x="107" y="1476"/>
                </a:lnTo>
                <a:lnTo>
                  <a:pt x="105" y="1476"/>
                </a:lnTo>
                <a:lnTo>
                  <a:pt x="105" y="1475"/>
                </a:lnTo>
                <a:lnTo>
                  <a:pt x="105" y="1475"/>
                </a:lnTo>
                <a:lnTo>
                  <a:pt x="105" y="1473"/>
                </a:lnTo>
                <a:lnTo>
                  <a:pt x="103" y="1469"/>
                </a:lnTo>
                <a:lnTo>
                  <a:pt x="92" y="1469"/>
                </a:lnTo>
                <a:lnTo>
                  <a:pt x="92" y="1478"/>
                </a:lnTo>
                <a:lnTo>
                  <a:pt x="72" y="1478"/>
                </a:lnTo>
                <a:lnTo>
                  <a:pt x="69" y="1462"/>
                </a:lnTo>
                <a:lnTo>
                  <a:pt x="56" y="1458"/>
                </a:lnTo>
                <a:lnTo>
                  <a:pt x="54" y="1453"/>
                </a:lnTo>
                <a:lnTo>
                  <a:pt x="52" y="1449"/>
                </a:lnTo>
                <a:lnTo>
                  <a:pt x="51" y="1446"/>
                </a:lnTo>
                <a:lnTo>
                  <a:pt x="49" y="1444"/>
                </a:lnTo>
                <a:lnTo>
                  <a:pt x="45" y="1440"/>
                </a:lnTo>
                <a:lnTo>
                  <a:pt x="43" y="1435"/>
                </a:lnTo>
                <a:lnTo>
                  <a:pt x="29" y="1435"/>
                </a:lnTo>
                <a:lnTo>
                  <a:pt x="25" y="1416"/>
                </a:lnTo>
                <a:lnTo>
                  <a:pt x="23" y="1395"/>
                </a:lnTo>
                <a:lnTo>
                  <a:pt x="27" y="1386"/>
                </a:lnTo>
                <a:lnTo>
                  <a:pt x="27" y="1376"/>
                </a:lnTo>
                <a:lnTo>
                  <a:pt x="27" y="1366"/>
                </a:lnTo>
                <a:lnTo>
                  <a:pt x="29" y="1355"/>
                </a:lnTo>
                <a:lnTo>
                  <a:pt x="32" y="1355"/>
                </a:lnTo>
                <a:lnTo>
                  <a:pt x="34" y="1351"/>
                </a:lnTo>
                <a:lnTo>
                  <a:pt x="34" y="1347"/>
                </a:lnTo>
                <a:lnTo>
                  <a:pt x="36" y="1344"/>
                </a:lnTo>
                <a:lnTo>
                  <a:pt x="36" y="1338"/>
                </a:lnTo>
                <a:lnTo>
                  <a:pt x="23" y="1335"/>
                </a:lnTo>
                <a:lnTo>
                  <a:pt x="20" y="1322"/>
                </a:lnTo>
                <a:lnTo>
                  <a:pt x="14" y="1311"/>
                </a:lnTo>
                <a:lnTo>
                  <a:pt x="7" y="1302"/>
                </a:lnTo>
                <a:lnTo>
                  <a:pt x="3" y="1291"/>
                </a:lnTo>
                <a:lnTo>
                  <a:pt x="0" y="1275"/>
                </a:lnTo>
                <a:lnTo>
                  <a:pt x="14" y="1264"/>
                </a:lnTo>
                <a:lnTo>
                  <a:pt x="27" y="1251"/>
                </a:lnTo>
                <a:lnTo>
                  <a:pt x="36" y="1235"/>
                </a:lnTo>
                <a:lnTo>
                  <a:pt x="40" y="1235"/>
                </a:lnTo>
                <a:lnTo>
                  <a:pt x="43" y="1209"/>
                </a:lnTo>
                <a:lnTo>
                  <a:pt x="49" y="1209"/>
                </a:lnTo>
                <a:lnTo>
                  <a:pt x="52" y="1166"/>
                </a:lnTo>
                <a:lnTo>
                  <a:pt x="60" y="1162"/>
                </a:lnTo>
                <a:lnTo>
                  <a:pt x="63" y="1142"/>
                </a:lnTo>
                <a:lnTo>
                  <a:pt x="69" y="1142"/>
                </a:lnTo>
                <a:lnTo>
                  <a:pt x="69" y="1135"/>
                </a:lnTo>
                <a:lnTo>
                  <a:pt x="72" y="1135"/>
                </a:lnTo>
                <a:lnTo>
                  <a:pt x="78" y="1113"/>
                </a:lnTo>
                <a:lnTo>
                  <a:pt x="76" y="1089"/>
                </a:lnTo>
                <a:lnTo>
                  <a:pt x="72" y="1066"/>
                </a:lnTo>
                <a:lnTo>
                  <a:pt x="72" y="1049"/>
                </a:lnTo>
                <a:lnTo>
                  <a:pt x="56" y="1038"/>
                </a:lnTo>
                <a:lnTo>
                  <a:pt x="60" y="1002"/>
                </a:lnTo>
                <a:lnTo>
                  <a:pt x="63" y="1002"/>
                </a:lnTo>
                <a:lnTo>
                  <a:pt x="63" y="995"/>
                </a:lnTo>
                <a:lnTo>
                  <a:pt x="69" y="995"/>
                </a:lnTo>
                <a:lnTo>
                  <a:pt x="69" y="982"/>
                </a:lnTo>
                <a:lnTo>
                  <a:pt x="67" y="971"/>
                </a:lnTo>
                <a:lnTo>
                  <a:pt x="63" y="962"/>
                </a:lnTo>
                <a:lnTo>
                  <a:pt x="52" y="962"/>
                </a:lnTo>
                <a:lnTo>
                  <a:pt x="52" y="955"/>
                </a:lnTo>
                <a:lnTo>
                  <a:pt x="51" y="956"/>
                </a:lnTo>
                <a:lnTo>
                  <a:pt x="49" y="956"/>
                </a:lnTo>
                <a:lnTo>
                  <a:pt x="49" y="956"/>
                </a:lnTo>
                <a:lnTo>
                  <a:pt x="49" y="958"/>
                </a:lnTo>
                <a:lnTo>
                  <a:pt x="49" y="958"/>
                </a:lnTo>
                <a:lnTo>
                  <a:pt x="49" y="962"/>
                </a:lnTo>
                <a:lnTo>
                  <a:pt x="23" y="962"/>
                </a:lnTo>
                <a:lnTo>
                  <a:pt x="29" y="902"/>
                </a:lnTo>
                <a:lnTo>
                  <a:pt x="36" y="902"/>
                </a:lnTo>
                <a:lnTo>
                  <a:pt x="36" y="871"/>
                </a:lnTo>
                <a:lnTo>
                  <a:pt x="63" y="849"/>
                </a:lnTo>
                <a:lnTo>
                  <a:pt x="69" y="831"/>
                </a:lnTo>
                <a:lnTo>
                  <a:pt x="72" y="831"/>
                </a:lnTo>
                <a:lnTo>
                  <a:pt x="76" y="815"/>
                </a:lnTo>
                <a:lnTo>
                  <a:pt x="80" y="815"/>
                </a:lnTo>
                <a:lnTo>
                  <a:pt x="80" y="802"/>
                </a:lnTo>
                <a:lnTo>
                  <a:pt x="89" y="798"/>
                </a:lnTo>
                <a:lnTo>
                  <a:pt x="92" y="769"/>
                </a:lnTo>
                <a:lnTo>
                  <a:pt x="92" y="769"/>
                </a:lnTo>
                <a:lnTo>
                  <a:pt x="94" y="767"/>
                </a:lnTo>
                <a:lnTo>
                  <a:pt x="96" y="767"/>
                </a:lnTo>
                <a:lnTo>
                  <a:pt x="98" y="766"/>
                </a:lnTo>
                <a:lnTo>
                  <a:pt x="98" y="764"/>
                </a:lnTo>
                <a:lnTo>
                  <a:pt x="100" y="758"/>
                </a:lnTo>
                <a:lnTo>
                  <a:pt x="109" y="758"/>
                </a:lnTo>
                <a:lnTo>
                  <a:pt x="149" y="715"/>
                </a:lnTo>
                <a:lnTo>
                  <a:pt x="156" y="709"/>
                </a:lnTo>
                <a:lnTo>
                  <a:pt x="156" y="675"/>
                </a:lnTo>
                <a:lnTo>
                  <a:pt x="160" y="675"/>
                </a:lnTo>
                <a:lnTo>
                  <a:pt x="163" y="658"/>
                </a:lnTo>
                <a:lnTo>
                  <a:pt x="172" y="655"/>
                </a:lnTo>
                <a:lnTo>
                  <a:pt x="172" y="646"/>
                </a:lnTo>
                <a:lnTo>
                  <a:pt x="176" y="646"/>
                </a:lnTo>
                <a:lnTo>
                  <a:pt x="176" y="629"/>
                </a:lnTo>
                <a:lnTo>
                  <a:pt x="180" y="629"/>
                </a:lnTo>
                <a:lnTo>
                  <a:pt x="183" y="626"/>
                </a:lnTo>
                <a:lnTo>
                  <a:pt x="187" y="624"/>
                </a:lnTo>
                <a:lnTo>
                  <a:pt x="191" y="624"/>
                </a:lnTo>
                <a:lnTo>
                  <a:pt x="194" y="624"/>
                </a:lnTo>
                <a:lnTo>
                  <a:pt x="196" y="624"/>
                </a:lnTo>
                <a:lnTo>
                  <a:pt x="200" y="624"/>
                </a:lnTo>
                <a:lnTo>
                  <a:pt x="203" y="622"/>
                </a:lnTo>
                <a:lnTo>
                  <a:pt x="212" y="611"/>
                </a:lnTo>
                <a:lnTo>
                  <a:pt x="220" y="611"/>
                </a:lnTo>
                <a:lnTo>
                  <a:pt x="223" y="602"/>
                </a:lnTo>
                <a:lnTo>
                  <a:pt x="229" y="602"/>
                </a:lnTo>
                <a:lnTo>
                  <a:pt x="229" y="595"/>
                </a:lnTo>
                <a:lnTo>
                  <a:pt x="236" y="589"/>
                </a:lnTo>
                <a:lnTo>
                  <a:pt x="236" y="582"/>
                </a:lnTo>
                <a:lnTo>
                  <a:pt x="243" y="578"/>
                </a:lnTo>
                <a:lnTo>
                  <a:pt x="243" y="558"/>
                </a:lnTo>
                <a:lnTo>
                  <a:pt x="249" y="558"/>
                </a:lnTo>
                <a:lnTo>
                  <a:pt x="251" y="555"/>
                </a:lnTo>
                <a:lnTo>
                  <a:pt x="252" y="551"/>
                </a:lnTo>
                <a:lnTo>
                  <a:pt x="254" y="549"/>
                </a:lnTo>
                <a:lnTo>
                  <a:pt x="254" y="544"/>
                </a:lnTo>
                <a:lnTo>
                  <a:pt x="256" y="538"/>
                </a:lnTo>
                <a:lnTo>
                  <a:pt x="280" y="531"/>
                </a:lnTo>
                <a:lnTo>
                  <a:pt x="280" y="526"/>
                </a:lnTo>
                <a:lnTo>
                  <a:pt x="320" y="522"/>
                </a:lnTo>
                <a:lnTo>
                  <a:pt x="320" y="518"/>
                </a:lnTo>
                <a:lnTo>
                  <a:pt x="329" y="518"/>
                </a:lnTo>
                <a:lnTo>
                  <a:pt x="329" y="515"/>
                </a:lnTo>
                <a:lnTo>
                  <a:pt x="349" y="509"/>
                </a:lnTo>
                <a:lnTo>
                  <a:pt x="372" y="482"/>
                </a:lnTo>
                <a:lnTo>
                  <a:pt x="389" y="478"/>
                </a:lnTo>
                <a:lnTo>
                  <a:pt x="443" y="415"/>
                </a:lnTo>
                <a:lnTo>
                  <a:pt x="441" y="398"/>
                </a:lnTo>
                <a:lnTo>
                  <a:pt x="436" y="380"/>
                </a:lnTo>
                <a:lnTo>
                  <a:pt x="434" y="362"/>
                </a:lnTo>
                <a:lnTo>
                  <a:pt x="436" y="342"/>
                </a:lnTo>
                <a:lnTo>
                  <a:pt x="445" y="320"/>
                </a:lnTo>
                <a:lnTo>
                  <a:pt x="460" y="302"/>
                </a:lnTo>
                <a:lnTo>
                  <a:pt x="472" y="295"/>
                </a:lnTo>
                <a:lnTo>
                  <a:pt x="472" y="271"/>
                </a:lnTo>
                <a:lnTo>
                  <a:pt x="476" y="271"/>
                </a:lnTo>
                <a:lnTo>
                  <a:pt x="496" y="246"/>
                </a:lnTo>
                <a:lnTo>
                  <a:pt x="503" y="246"/>
                </a:lnTo>
                <a:lnTo>
                  <a:pt x="520" y="226"/>
                </a:lnTo>
                <a:lnTo>
                  <a:pt x="529" y="226"/>
                </a:lnTo>
                <a:lnTo>
                  <a:pt x="529" y="222"/>
                </a:lnTo>
                <a:lnTo>
                  <a:pt x="536" y="222"/>
                </a:lnTo>
                <a:lnTo>
                  <a:pt x="536" y="218"/>
                </a:lnTo>
                <a:lnTo>
                  <a:pt x="549" y="218"/>
                </a:lnTo>
                <a:lnTo>
                  <a:pt x="549" y="215"/>
                </a:lnTo>
                <a:lnTo>
                  <a:pt x="563" y="209"/>
                </a:lnTo>
                <a:lnTo>
                  <a:pt x="563" y="206"/>
                </a:lnTo>
                <a:lnTo>
                  <a:pt x="583" y="202"/>
                </a:lnTo>
                <a:lnTo>
                  <a:pt x="589" y="195"/>
                </a:lnTo>
                <a:lnTo>
                  <a:pt x="596" y="195"/>
                </a:lnTo>
                <a:lnTo>
                  <a:pt x="603" y="182"/>
                </a:lnTo>
                <a:lnTo>
                  <a:pt x="609" y="182"/>
                </a:lnTo>
                <a:lnTo>
                  <a:pt x="609" y="175"/>
                </a:lnTo>
                <a:lnTo>
                  <a:pt x="620" y="166"/>
                </a:lnTo>
                <a:lnTo>
                  <a:pt x="620" y="158"/>
                </a:lnTo>
                <a:lnTo>
                  <a:pt x="623" y="158"/>
                </a:lnTo>
                <a:lnTo>
                  <a:pt x="623" y="149"/>
                </a:lnTo>
                <a:lnTo>
                  <a:pt x="629" y="149"/>
                </a:lnTo>
                <a:lnTo>
                  <a:pt x="629" y="142"/>
                </a:lnTo>
                <a:lnTo>
                  <a:pt x="632" y="142"/>
                </a:lnTo>
                <a:lnTo>
                  <a:pt x="632" y="135"/>
                </a:lnTo>
                <a:lnTo>
                  <a:pt x="640" y="131"/>
                </a:lnTo>
                <a:lnTo>
                  <a:pt x="640" y="122"/>
                </a:lnTo>
                <a:lnTo>
                  <a:pt x="643" y="122"/>
                </a:lnTo>
                <a:lnTo>
                  <a:pt x="643" y="115"/>
                </a:lnTo>
                <a:lnTo>
                  <a:pt x="649" y="115"/>
                </a:lnTo>
                <a:lnTo>
                  <a:pt x="649" y="106"/>
                </a:lnTo>
                <a:lnTo>
                  <a:pt x="652" y="106"/>
                </a:lnTo>
                <a:lnTo>
                  <a:pt x="652" y="98"/>
                </a:lnTo>
                <a:lnTo>
                  <a:pt x="656" y="98"/>
                </a:lnTo>
                <a:lnTo>
                  <a:pt x="660" y="86"/>
                </a:lnTo>
                <a:lnTo>
                  <a:pt x="700" y="82"/>
                </a:lnTo>
                <a:lnTo>
                  <a:pt x="705" y="93"/>
                </a:lnTo>
                <a:lnTo>
                  <a:pt x="712" y="106"/>
                </a:lnTo>
                <a:lnTo>
                  <a:pt x="720" y="115"/>
                </a:lnTo>
                <a:lnTo>
                  <a:pt x="723" y="116"/>
                </a:lnTo>
                <a:lnTo>
                  <a:pt x="725" y="116"/>
                </a:lnTo>
                <a:lnTo>
                  <a:pt x="729" y="116"/>
                </a:lnTo>
                <a:lnTo>
                  <a:pt x="731" y="118"/>
                </a:lnTo>
                <a:lnTo>
                  <a:pt x="732" y="118"/>
                </a:lnTo>
                <a:lnTo>
                  <a:pt x="736" y="122"/>
                </a:lnTo>
                <a:lnTo>
                  <a:pt x="776" y="118"/>
                </a:lnTo>
                <a:lnTo>
                  <a:pt x="776" y="122"/>
                </a:lnTo>
                <a:lnTo>
                  <a:pt x="792" y="122"/>
                </a:lnTo>
                <a:lnTo>
                  <a:pt x="796" y="115"/>
                </a:lnTo>
                <a:lnTo>
                  <a:pt x="811" y="111"/>
                </a:lnTo>
                <a:lnTo>
                  <a:pt x="829" y="111"/>
                </a:lnTo>
                <a:lnTo>
                  <a:pt x="831" y="113"/>
                </a:lnTo>
                <a:lnTo>
                  <a:pt x="832" y="116"/>
                </a:lnTo>
                <a:lnTo>
                  <a:pt x="832" y="118"/>
                </a:lnTo>
                <a:lnTo>
                  <a:pt x="834" y="122"/>
                </a:lnTo>
                <a:lnTo>
                  <a:pt x="836" y="126"/>
                </a:lnTo>
                <a:lnTo>
                  <a:pt x="856" y="124"/>
                </a:lnTo>
                <a:lnTo>
                  <a:pt x="872" y="120"/>
                </a:lnTo>
                <a:lnTo>
                  <a:pt x="889" y="115"/>
                </a:lnTo>
                <a:lnTo>
                  <a:pt x="891" y="109"/>
                </a:lnTo>
                <a:lnTo>
                  <a:pt x="894" y="107"/>
                </a:lnTo>
                <a:lnTo>
                  <a:pt x="896" y="104"/>
                </a:lnTo>
                <a:lnTo>
                  <a:pt x="898" y="100"/>
                </a:lnTo>
                <a:lnTo>
                  <a:pt x="900" y="95"/>
                </a:lnTo>
                <a:lnTo>
                  <a:pt x="916" y="91"/>
                </a:lnTo>
                <a:lnTo>
                  <a:pt x="932" y="86"/>
                </a:lnTo>
                <a:lnTo>
                  <a:pt x="932" y="82"/>
                </a:lnTo>
                <a:lnTo>
                  <a:pt x="960" y="82"/>
                </a:lnTo>
                <a:lnTo>
                  <a:pt x="972" y="66"/>
                </a:lnTo>
                <a:lnTo>
                  <a:pt x="983" y="66"/>
                </a:lnTo>
                <a:lnTo>
                  <a:pt x="992" y="55"/>
                </a:lnTo>
                <a:lnTo>
                  <a:pt x="1012" y="55"/>
                </a:lnTo>
                <a:lnTo>
                  <a:pt x="1012" y="51"/>
                </a:lnTo>
                <a:lnTo>
                  <a:pt x="1023" y="51"/>
                </a:lnTo>
                <a:lnTo>
                  <a:pt x="1023" y="46"/>
                </a:lnTo>
                <a:lnTo>
                  <a:pt x="1032" y="46"/>
                </a:lnTo>
                <a:lnTo>
                  <a:pt x="1032" y="42"/>
                </a:lnTo>
                <a:lnTo>
                  <a:pt x="1096" y="42"/>
                </a:lnTo>
                <a:lnTo>
                  <a:pt x="1103" y="29"/>
                </a:lnTo>
                <a:lnTo>
                  <a:pt x="1209" y="26"/>
                </a:lnTo>
                <a:lnTo>
                  <a:pt x="1249" y="35"/>
                </a:lnTo>
                <a:lnTo>
                  <a:pt x="1249" y="29"/>
                </a:lnTo>
                <a:lnTo>
                  <a:pt x="1269" y="29"/>
                </a:lnTo>
                <a:lnTo>
                  <a:pt x="1272" y="22"/>
                </a:lnTo>
                <a:lnTo>
                  <a:pt x="1289" y="16"/>
                </a:lnTo>
                <a:lnTo>
                  <a:pt x="1312" y="15"/>
                </a:lnTo>
                <a:lnTo>
                  <a:pt x="1316" y="26"/>
                </a:lnTo>
                <a:lnTo>
                  <a:pt x="1320" y="26"/>
                </a:lnTo>
                <a:lnTo>
                  <a:pt x="1323" y="24"/>
                </a:lnTo>
                <a:lnTo>
                  <a:pt x="1325" y="24"/>
                </a:lnTo>
                <a:lnTo>
                  <a:pt x="1325" y="22"/>
                </a:lnTo>
                <a:lnTo>
                  <a:pt x="1327" y="18"/>
                </a:lnTo>
                <a:lnTo>
                  <a:pt x="1329" y="15"/>
                </a:lnTo>
                <a:lnTo>
                  <a:pt x="1356" y="15"/>
                </a:lnTo>
                <a:lnTo>
                  <a:pt x="1356" y="18"/>
                </a:lnTo>
                <a:lnTo>
                  <a:pt x="1365" y="22"/>
                </a:lnTo>
                <a:lnTo>
                  <a:pt x="1380" y="26"/>
                </a:lnTo>
                <a:lnTo>
                  <a:pt x="1394" y="27"/>
                </a:lnTo>
                <a:lnTo>
                  <a:pt x="1409" y="26"/>
                </a:lnTo>
                <a:lnTo>
                  <a:pt x="1412" y="18"/>
                </a:lnTo>
                <a:lnTo>
                  <a:pt x="1436" y="15"/>
                </a:lnTo>
                <a:lnTo>
                  <a:pt x="1436" y="9"/>
                </a:lnTo>
                <a:lnTo>
                  <a:pt x="1443" y="7"/>
                </a:lnTo>
                <a:lnTo>
                  <a:pt x="1456" y="4"/>
                </a:lnTo>
                <a:lnTo>
                  <a:pt x="1469" y="0"/>
                </a:lnTo>
                <a:close/>
              </a:path>
            </a:pathLst>
          </a:custGeom>
          <a:solidFill>
            <a:schemeClr val="bg1">
              <a:lumMod val="85000"/>
            </a:schemeClr>
          </a:solidFill>
          <a:ln w="3175">
            <a:noFill/>
          </a:ln>
        </p:spPr>
        <p:txBody>
          <a:bodyPr vert="horz" wrap="square" lIns="91440" tIns="45720" rIns="91440" bIns="45720" numCol="1" anchor="t" anchorCtr="0" compatLnSpc="1">
            <a:prstTxWarp prst="textNoShape">
              <a:avLst/>
            </a:prstTxWarp>
          </a:bodyPr>
          <a:lstStyle/>
          <a:p>
            <a:endParaRPr lang="ko-KR" altLang="en-US"/>
          </a:p>
        </p:txBody>
      </p:sp>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6" y="208442"/>
            <a:ext cx="6342515" cy="830997"/>
          </a:xfrm>
          <a:prstGeom prst="rect">
            <a:avLst/>
          </a:prstGeom>
          <a:noFill/>
        </p:spPr>
        <p:txBody>
          <a:bodyPr wrap="square" rtlCol="0">
            <a:spAutoFit/>
          </a:bodyPr>
          <a:lstStyle/>
          <a:p>
            <a:r>
              <a:rPr lang="id-ID" sz="2400" b="1" dirty="0">
                <a:latin typeface="Segoe UI" panose="020B0502040204020203" pitchFamily="34" charset="0"/>
                <a:ea typeface="Segoe UI" panose="020B0502040204020203" pitchFamily="34" charset="0"/>
                <a:cs typeface="Segoe UI" panose="020B0502040204020203" pitchFamily="34" charset="0"/>
              </a:rPr>
              <a:t>AMANAT UU ASN NO 5 TAHUN 2014 TENTANG ASN</a:t>
            </a:r>
            <a:endParaRPr lang="en-US" sz="24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1" y="4995532"/>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xmlns="" id="{1E6CCD37-F4F6-42AB-AAAA-82E2DEB7E080}"/>
              </a:ext>
            </a:extLst>
          </p:cNvPr>
          <p:cNvGrpSpPr/>
          <p:nvPr/>
        </p:nvGrpSpPr>
        <p:grpSpPr>
          <a:xfrm>
            <a:off x="5054207" y="2286427"/>
            <a:ext cx="1041794" cy="3097542"/>
            <a:chOff x="6471827" y="627534"/>
            <a:chExt cx="1298611" cy="4144897"/>
          </a:xfrm>
        </p:grpSpPr>
        <p:sp>
          <p:nvSpPr>
            <p:cNvPr id="35" name="Oval 34">
              <a:extLst>
                <a:ext uri="{FF2B5EF4-FFF2-40B4-BE49-F238E27FC236}">
                  <a16:creationId xmlns:a16="http://schemas.microsoft.com/office/drawing/2014/main" xmlns="" id="{932925FE-ADDA-452D-B775-17759002773B}"/>
                </a:ext>
              </a:extLst>
            </p:cNvPr>
            <p:cNvSpPr/>
            <p:nvPr/>
          </p:nvSpPr>
          <p:spPr>
            <a:xfrm rot="1887332">
              <a:off x="6471827" y="3934512"/>
              <a:ext cx="1298611" cy="837919"/>
            </a:xfrm>
            <a:prstGeom prst="ellipse">
              <a:avLst/>
            </a:prstGeom>
            <a:solidFill>
              <a:schemeClr val="tx1">
                <a:lumMod val="75000"/>
                <a:lumOff val="25000"/>
                <a:alpha val="48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39" name="Group 38">
              <a:extLst>
                <a:ext uri="{FF2B5EF4-FFF2-40B4-BE49-F238E27FC236}">
                  <a16:creationId xmlns:a16="http://schemas.microsoft.com/office/drawing/2014/main" xmlns="" id="{D0CF1E13-C2F3-4E0D-95BE-B7425D9BDA10}"/>
                </a:ext>
              </a:extLst>
            </p:cNvPr>
            <p:cNvGrpSpPr/>
            <p:nvPr/>
          </p:nvGrpSpPr>
          <p:grpSpPr>
            <a:xfrm>
              <a:off x="6588224" y="627534"/>
              <a:ext cx="1091041" cy="3865265"/>
              <a:chOff x="1962627" y="587921"/>
              <a:chExt cx="1606904" cy="5692831"/>
            </a:xfrm>
          </p:grpSpPr>
          <p:sp>
            <p:nvSpPr>
              <p:cNvPr id="40" name="Freeform 10">
                <a:extLst>
                  <a:ext uri="{FF2B5EF4-FFF2-40B4-BE49-F238E27FC236}">
                    <a16:creationId xmlns:a16="http://schemas.microsoft.com/office/drawing/2014/main" xmlns="" id="{385A6C52-B51A-4037-81AB-018A9C734284}"/>
                  </a:ext>
                </a:extLst>
              </p:cNvPr>
              <p:cNvSpPr/>
              <p:nvPr/>
            </p:nvSpPr>
            <p:spPr>
              <a:xfrm>
                <a:off x="2733325" y="5823612"/>
                <a:ext cx="372189" cy="457140"/>
              </a:xfrm>
              <a:custGeom>
                <a:avLst/>
                <a:gdLst>
                  <a:gd name="connsiteX0" fmla="*/ 295625 w 372189"/>
                  <a:gd name="connsiteY0" fmla="*/ 926 h 457140"/>
                  <a:gd name="connsiteX1" fmla="*/ 147988 w 372189"/>
                  <a:gd name="connsiteY1" fmla="*/ 53313 h 457140"/>
                  <a:gd name="connsiteX2" fmla="*/ 114650 w 372189"/>
                  <a:gd name="connsiteY2" fmla="*/ 91413 h 457140"/>
                  <a:gd name="connsiteX3" fmla="*/ 100363 w 372189"/>
                  <a:gd name="connsiteY3" fmla="*/ 134276 h 457140"/>
                  <a:gd name="connsiteX4" fmla="*/ 67025 w 372189"/>
                  <a:gd name="connsiteY4" fmla="*/ 181901 h 457140"/>
                  <a:gd name="connsiteX5" fmla="*/ 81313 w 372189"/>
                  <a:gd name="connsiteY5" fmla="*/ 239051 h 457140"/>
                  <a:gd name="connsiteX6" fmla="*/ 57500 w 372189"/>
                  <a:gd name="connsiteY6" fmla="*/ 286676 h 457140"/>
                  <a:gd name="connsiteX7" fmla="*/ 38450 w 372189"/>
                  <a:gd name="connsiteY7" fmla="*/ 310488 h 457140"/>
                  <a:gd name="connsiteX8" fmla="*/ 24163 w 372189"/>
                  <a:gd name="connsiteY8" fmla="*/ 348588 h 457140"/>
                  <a:gd name="connsiteX9" fmla="*/ 5113 w 372189"/>
                  <a:gd name="connsiteY9" fmla="*/ 391451 h 457140"/>
                  <a:gd name="connsiteX10" fmla="*/ 14638 w 372189"/>
                  <a:gd name="connsiteY10" fmla="*/ 453363 h 457140"/>
                  <a:gd name="connsiteX11" fmla="*/ 152750 w 372189"/>
                  <a:gd name="connsiteY11" fmla="*/ 448601 h 457140"/>
                  <a:gd name="connsiteX12" fmla="*/ 276575 w 372189"/>
                  <a:gd name="connsiteY12" fmla="*/ 434313 h 457140"/>
                  <a:gd name="connsiteX13" fmla="*/ 333725 w 372189"/>
                  <a:gd name="connsiteY13" fmla="*/ 391451 h 457140"/>
                  <a:gd name="connsiteX14" fmla="*/ 338488 w 372189"/>
                  <a:gd name="connsiteY14" fmla="*/ 320013 h 457140"/>
                  <a:gd name="connsiteX15" fmla="*/ 357538 w 372189"/>
                  <a:gd name="connsiteY15" fmla="*/ 339063 h 457140"/>
                  <a:gd name="connsiteX16" fmla="*/ 371825 w 372189"/>
                  <a:gd name="connsiteY16" fmla="*/ 310488 h 457140"/>
                  <a:gd name="connsiteX17" fmla="*/ 367063 w 372189"/>
                  <a:gd name="connsiteY17" fmla="*/ 229526 h 457140"/>
                  <a:gd name="connsiteX18" fmla="*/ 357538 w 372189"/>
                  <a:gd name="connsiteY18" fmla="*/ 177138 h 457140"/>
                  <a:gd name="connsiteX19" fmla="*/ 343250 w 372189"/>
                  <a:gd name="connsiteY19" fmla="*/ 100938 h 457140"/>
                  <a:gd name="connsiteX20" fmla="*/ 295625 w 372189"/>
                  <a:gd name="connsiteY20" fmla="*/ 926 h 45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2189" h="457140">
                    <a:moveTo>
                      <a:pt x="295625" y="926"/>
                    </a:moveTo>
                    <a:cubicBezTo>
                      <a:pt x="263081" y="-7012"/>
                      <a:pt x="178150" y="38232"/>
                      <a:pt x="147988" y="53313"/>
                    </a:cubicBezTo>
                    <a:cubicBezTo>
                      <a:pt x="117826" y="68394"/>
                      <a:pt x="122587" y="77919"/>
                      <a:pt x="114650" y="91413"/>
                    </a:cubicBezTo>
                    <a:cubicBezTo>
                      <a:pt x="106713" y="104907"/>
                      <a:pt x="108300" y="119195"/>
                      <a:pt x="100363" y="134276"/>
                    </a:cubicBezTo>
                    <a:cubicBezTo>
                      <a:pt x="92425" y="149357"/>
                      <a:pt x="70200" y="164439"/>
                      <a:pt x="67025" y="181901"/>
                    </a:cubicBezTo>
                    <a:cubicBezTo>
                      <a:pt x="63850" y="199364"/>
                      <a:pt x="82900" y="221589"/>
                      <a:pt x="81313" y="239051"/>
                    </a:cubicBezTo>
                    <a:cubicBezTo>
                      <a:pt x="79726" y="256513"/>
                      <a:pt x="64644" y="274770"/>
                      <a:pt x="57500" y="286676"/>
                    </a:cubicBezTo>
                    <a:cubicBezTo>
                      <a:pt x="50356" y="298582"/>
                      <a:pt x="44006" y="300169"/>
                      <a:pt x="38450" y="310488"/>
                    </a:cubicBezTo>
                    <a:cubicBezTo>
                      <a:pt x="32894" y="320807"/>
                      <a:pt x="29719" y="335094"/>
                      <a:pt x="24163" y="348588"/>
                    </a:cubicBezTo>
                    <a:cubicBezTo>
                      <a:pt x="18607" y="362082"/>
                      <a:pt x="6700" y="373989"/>
                      <a:pt x="5113" y="391451"/>
                    </a:cubicBezTo>
                    <a:cubicBezTo>
                      <a:pt x="3526" y="408913"/>
                      <a:pt x="-9968" y="443838"/>
                      <a:pt x="14638" y="453363"/>
                    </a:cubicBezTo>
                    <a:cubicBezTo>
                      <a:pt x="39244" y="462888"/>
                      <a:pt x="109094" y="451776"/>
                      <a:pt x="152750" y="448601"/>
                    </a:cubicBezTo>
                    <a:cubicBezTo>
                      <a:pt x="196406" y="445426"/>
                      <a:pt x="246413" y="443838"/>
                      <a:pt x="276575" y="434313"/>
                    </a:cubicBezTo>
                    <a:cubicBezTo>
                      <a:pt x="306737" y="424788"/>
                      <a:pt x="323406" y="410501"/>
                      <a:pt x="333725" y="391451"/>
                    </a:cubicBezTo>
                    <a:cubicBezTo>
                      <a:pt x="344044" y="372401"/>
                      <a:pt x="334519" y="328744"/>
                      <a:pt x="338488" y="320013"/>
                    </a:cubicBezTo>
                    <a:cubicBezTo>
                      <a:pt x="342457" y="311282"/>
                      <a:pt x="351982" y="340650"/>
                      <a:pt x="357538" y="339063"/>
                    </a:cubicBezTo>
                    <a:cubicBezTo>
                      <a:pt x="363094" y="337476"/>
                      <a:pt x="370238" y="328744"/>
                      <a:pt x="371825" y="310488"/>
                    </a:cubicBezTo>
                    <a:cubicBezTo>
                      <a:pt x="373413" y="292232"/>
                      <a:pt x="369444" y="251751"/>
                      <a:pt x="367063" y="229526"/>
                    </a:cubicBezTo>
                    <a:cubicBezTo>
                      <a:pt x="364682" y="207301"/>
                      <a:pt x="361507" y="198569"/>
                      <a:pt x="357538" y="177138"/>
                    </a:cubicBezTo>
                    <a:cubicBezTo>
                      <a:pt x="353569" y="155707"/>
                      <a:pt x="353569" y="130307"/>
                      <a:pt x="343250" y="100938"/>
                    </a:cubicBezTo>
                    <a:cubicBezTo>
                      <a:pt x="332931" y="71569"/>
                      <a:pt x="328169" y="8864"/>
                      <a:pt x="295625" y="92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700" dirty="0"/>
                  <a:t> </a:t>
                </a:r>
                <a:endParaRPr lang="ko-KR" altLang="en-US" sz="2700" dirty="0"/>
              </a:p>
            </p:txBody>
          </p:sp>
          <p:sp>
            <p:nvSpPr>
              <p:cNvPr id="41" name="Freeform 11">
                <a:extLst>
                  <a:ext uri="{FF2B5EF4-FFF2-40B4-BE49-F238E27FC236}">
                    <a16:creationId xmlns:a16="http://schemas.microsoft.com/office/drawing/2014/main" xmlns="" id="{9FF55BD1-FE12-44F1-8DD4-5DC097B66DB4}"/>
                  </a:ext>
                </a:extLst>
              </p:cNvPr>
              <p:cNvSpPr/>
              <p:nvPr/>
            </p:nvSpPr>
            <p:spPr>
              <a:xfrm>
                <a:off x="2355309" y="5349401"/>
                <a:ext cx="349372" cy="622774"/>
              </a:xfrm>
              <a:custGeom>
                <a:avLst/>
                <a:gdLst>
                  <a:gd name="connsiteX0" fmla="*/ 245016 w 349372"/>
                  <a:gd name="connsiteY0" fmla="*/ 3649 h 622774"/>
                  <a:gd name="connsiteX1" fmla="*/ 325979 w 349372"/>
                  <a:gd name="connsiteY1" fmla="*/ 32224 h 622774"/>
                  <a:gd name="connsiteX2" fmla="*/ 345029 w 349372"/>
                  <a:gd name="connsiteY2" fmla="*/ 136999 h 622774"/>
                  <a:gd name="connsiteX3" fmla="*/ 345029 w 349372"/>
                  <a:gd name="connsiteY3" fmla="*/ 160812 h 622774"/>
                  <a:gd name="connsiteX4" fmla="*/ 297404 w 349372"/>
                  <a:gd name="connsiteY4" fmla="*/ 251299 h 622774"/>
                  <a:gd name="connsiteX5" fmla="*/ 283116 w 349372"/>
                  <a:gd name="connsiteY5" fmla="*/ 256062 h 622774"/>
                  <a:gd name="connsiteX6" fmla="*/ 273591 w 349372"/>
                  <a:gd name="connsiteY6" fmla="*/ 313212 h 622774"/>
                  <a:gd name="connsiteX7" fmla="*/ 273591 w 349372"/>
                  <a:gd name="connsiteY7" fmla="*/ 360837 h 622774"/>
                  <a:gd name="connsiteX8" fmla="*/ 278354 w 349372"/>
                  <a:gd name="connsiteY8" fmla="*/ 413224 h 622774"/>
                  <a:gd name="connsiteX9" fmla="*/ 259304 w 349372"/>
                  <a:gd name="connsiteY9" fmla="*/ 498949 h 622774"/>
                  <a:gd name="connsiteX10" fmla="*/ 235491 w 349372"/>
                  <a:gd name="connsiteY10" fmla="*/ 551337 h 622774"/>
                  <a:gd name="connsiteX11" fmla="*/ 168816 w 349372"/>
                  <a:gd name="connsiteY11" fmla="*/ 598962 h 622774"/>
                  <a:gd name="connsiteX12" fmla="*/ 92616 w 349372"/>
                  <a:gd name="connsiteY12" fmla="*/ 622774 h 622774"/>
                  <a:gd name="connsiteX13" fmla="*/ 21179 w 349372"/>
                  <a:gd name="connsiteY13" fmla="*/ 598962 h 622774"/>
                  <a:gd name="connsiteX14" fmla="*/ 2129 w 349372"/>
                  <a:gd name="connsiteY14" fmla="*/ 556099 h 622774"/>
                  <a:gd name="connsiteX15" fmla="*/ 6891 w 349372"/>
                  <a:gd name="connsiteY15" fmla="*/ 465612 h 622774"/>
                  <a:gd name="connsiteX16" fmla="*/ 59279 w 349372"/>
                  <a:gd name="connsiteY16" fmla="*/ 346549 h 622774"/>
                  <a:gd name="connsiteX17" fmla="*/ 106904 w 349372"/>
                  <a:gd name="connsiteY17" fmla="*/ 227487 h 622774"/>
                  <a:gd name="connsiteX18" fmla="*/ 130716 w 349372"/>
                  <a:gd name="connsiteY18" fmla="*/ 151287 h 622774"/>
                  <a:gd name="connsiteX19" fmla="*/ 168816 w 349372"/>
                  <a:gd name="connsiteY19" fmla="*/ 17937 h 622774"/>
                  <a:gd name="connsiteX20" fmla="*/ 245016 w 349372"/>
                  <a:gd name="connsiteY20" fmla="*/ 3649 h 62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372" h="622774">
                    <a:moveTo>
                      <a:pt x="245016" y="3649"/>
                    </a:moveTo>
                    <a:cubicBezTo>
                      <a:pt x="271210" y="6030"/>
                      <a:pt x="309310" y="9999"/>
                      <a:pt x="325979" y="32224"/>
                    </a:cubicBezTo>
                    <a:cubicBezTo>
                      <a:pt x="342648" y="54449"/>
                      <a:pt x="341854" y="115568"/>
                      <a:pt x="345029" y="136999"/>
                    </a:cubicBezTo>
                    <a:cubicBezTo>
                      <a:pt x="348204" y="158430"/>
                      <a:pt x="352966" y="141762"/>
                      <a:pt x="345029" y="160812"/>
                    </a:cubicBezTo>
                    <a:cubicBezTo>
                      <a:pt x="337092" y="179862"/>
                      <a:pt x="307723" y="235424"/>
                      <a:pt x="297404" y="251299"/>
                    </a:cubicBezTo>
                    <a:cubicBezTo>
                      <a:pt x="287085" y="267174"/>
                      <a:pt x="287085" y="245743"/>
                      <a:pt x="283116" y="256062"/>
                    </a:cubicBezTo>
                    <a:cubicBezTo>
                      <a:pt x="279147" y="266381"/>
                      <a:pt x="275178" y="295750"/>
                      <a:pt x="273591" y="313212"/>
                    </a:cubicBezTo>
                    <a:cubicBezTo>
                      <a:pt x="272004" y="330674"/>
                      <a:pt x="272797" y="344168"/>
                      <a:pt x="273591" y="360837"/>
                    </a:cubicBezTo>
                    <a:cubicBezTo>
                      <a:pt x="274385" y="377506"/>
                      <a:pt x="280735" y="390205"/>
                      <a:pt x="278354" y="413224"/>
                    </a:cubicBezTo>
                    <a:cubicBezTo>
                      <a:pt x="275973" y="436243"/>
                      <a:pt x="266448" y="475930"/>
                      <a:pt x="259304" y="498949"/>
                    </a:cubicBezTo>
                    <a:cubicBezTo>
                      <a:pt x="252160" y="521968"/>
                      <a:pt x="250572" y="534668"/>
                      <a:pt x="235491" y="551337"/>
                    </a:cubicBezTo>
                    <a:cubicBezTo>
                      <a:pt x="220410" y="568006"/>
                      <a:pt x="192628" y="587056"/>
                      <a:pt x="168816" y="598962"/>
                    </a:cubicBezTo>
                    <a:cubicBezTo>
                      <a:pt x="145004" y="610868"/>
                      <a:pt x="117222" y="622774"/>
                      <a:pt x="92616" y="622774"/>
                    </a:cubicBezTo>
                    <a:cubicBezTo>
                      <a:pt x="68010" y="622774"/>
                      <a:pt x="36260" y="610075"/>
                      <a:pt x="21179" y="598962"/>
                    </a:cubicBezTo>
                    <a:cubicBezTo>
                      <a:pt x="6098" y="587849"/>
                      <a:pt x="4510" y="578324"/>
                      <a:pt x="2129" y="556099"/>
                    </a:cubicBezTo>
                    <a:cubicBezTo>
                      <a:pt x="-252" y="533874"/>
                      <a:pt x="-2634" y="500537"/>
                      <a:pt x="6891" y="465612"/>
                    </a:cubicBezTo>
                    <a:cubicBezTo>
                      <a:pt x="16416" y="430687"/>
                      <a:pt x="42610" y="386236"/>
                      <a:pt x="59279" y="346549"/>
                    </a:cubicBezTo>
                    <a:cubicBezTo>
                      <a:pt x="75948" y="306862"/>
                      <a:pt x="94998" y="260031"/>
                      <a:pt x="106904" y="227487"/>
                    </a:cubicBezTo>
                    <a:cubicBezTo>
                      <a:pt x="118810" y="194943"/>
                      <a:pt x="120397" y="186212"/>
                      <a:pt x="130716" y="151287"/>
                    </a:cubicBezTo>
                    <a:cubicBezTo>
                      <a:pt x="141035" y="116362"/>
                      <a:pt x="150560" y="44131"/>
                      <a:pt x="168816" y="17937"/>
                    </a:cubicBezTo>
                    <a:cubicBezTo>
                      <a:pt x="187072" y="-8257"/>
                      <a:pt x="218822" y="1268"/>
                      <a:pt x="245016" y="36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Freeform 12">
                <a:extLst>
                  <a:ext uri="{FF2B5EF4-FFF2-40B4-BE49-F238E27FC236}">
                    <a16:creationId xmlns:a16="http://schemas.microsoft.com/office/drawing/2014/main" xmlns="" id="{FE41F1F1-91DC-4C8D-80D3-F1BA05A02FFD}"/>
                  </a:ext>
                </a:extLst>
              </p:cNvPr>
              <p:cNvSpPr/>
              <p:nvPr/>
            </p:nvSpPr>
            <p:spPr>
              <a:xfrm>
                <a:off x="2385747" y="3258503"/>
                <a:ext cx="987690" cy="2696464"/>
              </a:xfrm>
              <a:custGeom>
                <a:avLst/>
                <a:gdLst>
                  <a:gd name="connsiteX0" fmla="*/ 905141 w 987690"/>
                  <a:gd name="connsiteY0" fmla="*/ 46672 h 2696464"/>
                  <a:gd name="connsiteX1" fmla="*/ 786078 w 987690"/>
                  <a:gd name="connsiteY1" fmla="*/ 3810 h 2696464"/>
                  <a:gd name="connsiteX2" fmla="*/ 409841 w 987690"/>
                  <a:gd name="connsiteY2" fmla="*/ 8572 h 2696464"/>
                  <a:gd name="connsiteX3" fmla="*/ 166953 w 987690"/>
                  <a:gd name="connsiteY3" fmla="*/ 60960 h 2696464"/>
                  <a:gd name="connsiteX4" fmla="*/ 52653 w 987690"/>
                  <a:gd name="connsiteY4" fmla="*/ 137160 h 2696464"/>
                  <a:gd name="connsiteX5" fmla="*/ 28841 w 987690"/>
                  <a:gd name="connsiteY5" fmla="*/ 284797 h 2696464"/>
                  <a:gd name="connsiteX6" fmla="*/ 266 w 987690"/>
                  <a:gd name="connsiteY6" fmla="*/ 513397 h 2696464"/>
                  <a:gd name="connsiteX7" fmla="*/ 14553 w 987690"/>
                  <a:gd name="connsiteY7" fmla="*/ 589597 h 2696464"/>
                  <a:gd name="connsiteX8" fmla="*/ 14553 w 987690"/>
                  <a:gd name="connsiteY8" fmla="*/ 661035 h 2696464"/>
                  <a:gd name="connsiteX9" fmla="*/ 28841 w 987690"/>
                  <a:gd name="connsiteY9" fmla="*/ 761047 h 2696464"/>
                  <a:gd name="connsiteX10" fmla="*/ 38366 w 987690"/>
                  <a:gd name="connsiteY10" fmla="*/ 861060 h 2696464"/>
                  <a:gd name="connsiteX11" fmla="*/ 43128 w 987690"/>
                  <a:gd name="connsiteY11" fmla="*/ 956310 h 2696464"/>
                  <a:gd name="connsiteX12" fmla="*/ 52653 w 987690"/>
                  <a:gd name="connsiteY12" fmla="*/ 1046797 h 2696464"/>
                  <a:gd name="connsiteX13" fmla="*/ 38366 w 987690"/>
                  <a:gd name="connsiteY13" fmla="*/ 1122997 h 2696464"/>
                  <a:gd name="connsiteX14" fmla="*/ 66941 w 987690"/>
                  <a:gd name="connsiteY14" fmla="*/ 1175385 h 2696464"/>
                  <a:gd name="connsiteX15" fmla="*/ 76466 w 987690"/>
                  <a:gd name="connsiteY15" fmla="*/ 1265872 h 2696464"/>
                  <a:gd name="connsiteX16" fmla="*/ 43128 w 987690"/>
                  <a:gd name="connsiteY16" fmla="*/ 1389697 h 2696464"/>
                  <a:gd name="connsiteX17" fmla="*/ 47891 w 987690"/>
                  <a:gd name="connsiteY17" fmla="*/ 1442085 h 2696464"/>
                  <a:gd name="connsiteX18" fmla="*/ 28841 w 987690"/>
                  <a:gd name="connsiteY18" fmla="*/ 1537335 h 2696464"/>
                  <a:gd name="connsiteX19" fmla="*/ 19316 w 987690"/>
                  <a:gd name="connsiteY19" fmla="*/ 1642110 h 2696464"/>
                  <a:gd name="connsiteX20" fmla="*/ 38366 w 987690"/>
                  <a:gd name="connsiteY20" fmla="*/ 1780222 h 2696464"/>
                  <a:gd name="connsiteX21" fmla="*/ 38366 w 987690"/>
                  <a:gd name="connsiteY21" fmla="*/ 1942147 h 2696464"/>
                  <a:gd name="connsiteX22" fmla="*/ 52653 w 987690"/>
                  <a:gd name="connsiteY22" fmla="*/ 2042160 h 2696464"/>
                  <a:gd name="connsiteX23" fmla="*/ 43128 w 987690"/>
                  <a:gd name="connsiteY23" fmla="*/ 2085022 h 2696464"/>
                  <a:gd name="connsiteX24" fmla="*/ 76466 w 987690"/>
                  <a:gd name="connsiteY24" fmla="*/ 2189797 h 2696464"/>
                  <a:gd name="connsiteX25" fmla="*/ 109803 w 987690"/>
                  <a:gd name="connsiteY25" fmla="*/ 2299335 h 2696464"/>
                  <a:gd name="connsiteX26" fmla="*/ 166953 w 987690"/>
                  <a:gd name="connsiteY26" fmla="*/ 2337435 h 2696464"/>
                  <a:gd name="connsiteX27" fmla="*/ 243153 w 987690"/>
                  <a:gd name="connsiteY27" fmla="*/ 2246947 h 2696464"/>
                  <a:gd name="connsiteX28" fmla="*/ 300303 w 987690"/>
                  <a:gd name="connsiteY28" fmla="*/ 2142172 h 2696464"/>
                  <a:gd name="connsiteX29" fmla="*/ 295541 w 987690"/>
                  <a:gd name="connsiteY29" fmla="*/ 2032635 h 2696464"/>
                  <a:gd name="connsiteX30" fmla="*/ 319353 w 987690"/>
                  <a:gd name="connsiteY30" fmla="*/ 1842135 h 2696464"/>
                  <a:gd name="connsiteX31" fmla="*/ 328878 w 987690"/>
                  <a:gd name="connsiteY31" fmla="*/ 1723072 h 2696464"/>
                  <a:gd name="connsiteX32" fmla="*/ 328878 w 987690"/>
                  <a:gd name="connsiteY32" fmla="*/ 1604010 h 2696464"/>
                  <a:gd name="connsiteX33" fmla="*/ 343166 w 987690"/>
                  <a:gd name="connsiteY33" fmla="*/ 1503997 h 2696464"/>
                  <a:gd name="connsiteX34" fmla="*/ 362216 w 987690"/>
                  <a:gd name="connsiteY34" fmla="*/ 1475422 h 2696464"/>
                  <a:gd name="connsiteX35" fmla="*/ 366978 w 987690"/>
                  <a:gd name="connsiteY35" fmla="*/ 1432560 h 2696464"/>
                  <a:gd name="connsiteX36" fmla="*/ 381266 w 987690"/>
                  <a:gd name="connsiteY36" fmla="*/ 1418272 h 2696464"/>
                  <a:gd name="connsiteX37" fmla="*/ 362216 w 987690"/>
                  <a:gd name="connsiteY37" fmla="*/ 1337310 h 2696464"/>
                  <a:gd name="connsiteX38" fmla="*/ 390791 w 987690"/>
                  <a:gd name="connsiteY38" fmla="*/ 1237297 h 2696464"/>
                  <a:gd name="connsiteX39" fmla="*/ 419366 w 987690"/>
                  <a:gd name="connsiteY39" fmla="*/ 1199197 h 2696464"/>
                  <a:gd name="connsiteX40" fmla="*/ 419366 w 987690"/>
                  <a:gd name="connsiteY40" fmla="*/ 1046797 h 2696464"/>
                  <a:gd name="connsiteX41" fmla="*/ 438416 w 987690"/>
                  <a:gd name="connsiteY41" fmla="*/ 994410 h 2696464"/>
                  <a:gd name="connsiteX42" fmla="*/ 443178 w 987690"/>
                  <a:gd name="connsiteY42" fmla="*/ 899160 h 2696464"/>
                  <a:gd name="connsiteX43" fmla="*/ 462228 w 987690"/>
                  <a:gd name="connsiteY43" fmla="*/ 822960 h 2696464"/>
                  <a:gd name="connsiteX44" fmla="*/ 481278 w 987690"/>
                  <a:gd name="connsiteY44" fmla="*/ 784860 h 2696464"/>
                  <a:gd name="connsiteX45" fmla="*/ 486041 w 987690"/>
                  <a:gd name="connsiteY45" fmla="*/ 913447 h 2696464"/>
                  <a:gd name="connsiteX46" fmla="*/ 509853 w 987690"/>
                  <a:gd name="connsiteY46" fmla="*/ 1027747 h 2696464"/>
                  <a:gd name="connsiteX47" fmla="*/ 519378 w 987690"/>
                  <a:gd name="connsiteY47" fmla="*/ 1127760 h 2696464"/>
                  <a:gd name="connsiteX48" fmla="*/ 500328 w 987690"/>
                  <a:gd name="connsiteY48" fmla="*/ 1284922 h 2696464"/>
                  <a:gd name="connsiteX49" fmla="*/ 519378 w 987690"/>
                  <a:gd name="connsiteY49" fmla="*/ 1323022 h 2696464"/>
                  <a:gd name="connsiteX50" fmla="*/ 514616 w 987690"/>
                  <a:gd name="connsiteY50" fmla="*/ 1437322 h 2696464"/>
                  <a:gd name="connsiteX51" fmla="*/ 509853 w 987690"/>
                  <a:gd name="connsiteY51" fmla="*/ 1503997 h 2696464"/>
                  <a:gd name="connsiteX52" fmla="*/ 538428 w 987690"/>
                  <a:gd name="connsiteY52" fmla="*/ 1556385 h 2696464"/>
                  <a:gd name="connsiteX53" fmla="*/ 524141 w 987690"/>
                  <a:gd name="connsiteY53" fmla="*/ 1637347 h 2696464"/>
                  <a:gd name="connsiteX54" fmla="*/ 543191 w 987690"/>
                  <a:gd name="connsiteY54" fmla="*/ 1718310 h 2696464"/>
                  <a:gd name="connsiteX55" fmla="*/ 519378 w 987690"/>
                  <a:gd name="connsiteY55" fmla="*/ 1799272 h 2696464"/>
                  <a:gd name="connsiteX56" fmla="*/ 514616 w 987690"/>
                  <a:gd name="connsiteY56" fmla="*/ 2004060 h 2696464"/>
                  <a:gd name="connsiteX57" fmla="*/ 486041 w 987690"/>
                  <a:gd name="connsiteY57" fmla="*/ 2170747 h 2696464"/>
                  <a:gd name="connsiteX58" fmla="*/ 481278 w 987690"/>
                  <a:gd name="connsiteY58" fmla="*/ 2256472 h 2696464"/>
                  <a:gd name="connsiteX59" fmla="*/ 514616 w 987690"/>
                  <a:gd name="connsiteY59" fmla="*/ 2351722 h 2696464"/>
                  <a:gd name="connsiteX60" fmla="*/ 524141 w 987690"/>
                  <a:gd name="connsiteY60" fmla="*/ 2385060 h 2696464"/>
                  <a:gd name="connsiteX61" fmla="*/ 462228 w 987690"/>
                  <a:gd name="connsiteY61" fmla="*/ 2475547 h 2696464"/>
                  <a:gd name="connsiteX62" fmla="*/ 428891 w 987690"/>
                  <a:gd name="connsiteY62" fmla="*/ 2513647 h 2696464"/>
                  <a:gd name="connsiteX63" fmla="*/ 457466 w 987690"/>
                  <a:gd name="connsiteY63" fmla="*/ 2570797 h 2696464"/>
                  <a:gd name="connsiteX64" fmla="*/ 438416 w 987690"/>
                  <a:gd name="connsiteY64" fmla="*/ 2642235 h 2696464"/>
                  <a:gd name="connsiteX65" fmla="*/ 505091 w 987690"/>
                  <a:gd name="connsiteY65" fmla="*/ 2651760 h 2696464"/>
                  <a:gd name="connsiteX66" fmla="*/ 614628 w 987690"/>
                  <a:gd name="connsiteY66" fmla="*/ 2675572 h 2696464"/>
                  <a:gd name="connsiteX67" fmla="*/ 690828 w 987690"/>
                  <a:gd name="connsiteY67" fmla="*/ 2694622 h 2696464"/>
                  <a:gd name="connsiteX68" fmla="*/ 743216 w 987690"/>
                  <a:gd name="connsiteY68" fmla="*/ 2627947 h 2696464"/>
                  <a:gd name="connsiteX69" fmla="*/ 757503 w 987690"/>
                  <a:gd name="connsiteY69" fmla="*/ 2532697 h 2696464"/>
                  <a:gd name="connsiteX70" fmla="*/ 743216 w 987690"/>
                  <a:gd name="connsiteY70" fmla="*/ 2485072 h 2696464"/>
                  <a:gd name="connsiteX71" fmla="*/ 743216 w 987690"/>
                  <a:gd name="connsiteY71" fmla="*/ 2437447 h 2696464"/>
                  <a:gd name="connsiteX72" fmla="*/ 795603 w 987690"/>
                  <a:gd name="connsiteY72" fmla="*/ 2356485 h 2696464"/>
                  <a:gd name="connsiteX73" fmla="*/ 809891 w 987690"/>
                  <a:gd name="connsiteY73" fmla="*/ 2223135 h 2696464"/>
                  <a:gd name="connsiteX74" fmla="*/ 819416 w 987690"/>
                  <a:gd name="connsiteY74" fmla="*/ 2094547 h 2696464"/>
                  <a:gd name="connsiteX75" fmla="*/ 838466 w 987690"/>
                  <a:gd name="connsiteY75" fmla="*/ 1913572 h 2696464"/>
                  <a:gd name="connsiteX76" fmla="*/ 862278 w 987690"/>
                  <a:gd name="connsiteY76" fmla="*/ 1699260 h 2696464"/>
                  <a:gd name="connsiteX77" fmla="*/ 857516 w 987690"/>
                  <a:gd name="connsiteY77" fmla="*/ 1608772 h 2696464"/>
                  <a:gd name="connsiteX78" fmla="*/ 871803 w 987690"/>
                  <a:gd name="connsiteY78" fmla="*/ 1484947 h 2696464"/>
                  <a:gd name="connsiteX79" fmla="*/ 895616 w 987690"/>
                  <a:gd name="connsiteY79" fmla="*/ 1170622 h 2696464"/>
                  <a:gd name="connsiteX80" fmla="*/ 924191 w 987690"/>
                  <a:gd name="connsiteY80" fmla="*/ 908685 h 2696464"/>
                  <a:gd name="connsiteX81" fmla="*/ 914666 w 987690"/>
                  <a:gd name="connsiteY81" fmla="*/ 780097 h 2696464"/>
                  <a:gd name="connsiteX82" fmla="*/ 948003 w 987690"/>
                  <a:gd name="connsiteY82" fmla="*/ 613410 h 2696464"/>
                  <a:gd name="connsiteX83" fmla="*/ 981341 w 987690"/>
                  <a:gd name="connsiteY83" fmla="*/ 441960 h 2696464"/>
                  <a:gd name="connsiteX84" fmla="*/ 981341 w 987690"/>
                  <a:gd name="connsiteY84" fmla="*/ 337185 h 2696464"/>
                  <a:gd name="connsiteX85" fmla="*/ 981341 w 987690"/>
                  <a:gd name="connsiteY85" fmla="*/ 137160 h 2696464"/>
                  <a:gd name="connsiteX86" fmla="*/ 905141 w 987690"/>
                  <a:gd name="connsiteY86" fmla="*/ 46672 h 269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87690" h="2696464">
                    <a:moveTo>
                      <a:pt x="905141" y="46672"/>
                    </a:moveTo>
                    <a:cubicBezTo>
                      <a:pt x="872597" y="24447"/>
                      <a:pt x="868628" y="10160"/>
                      <a:pt x="786078" y="3810"/>
                    </a:cubicBezTo>
                    <a:cubicBezTo>
                      <a:pt x="703528" y="-2540"/>
                      <a:pt x="513028" y="-953"/>
                      <a:pt x="409841" y="8572"/>
                    </a:cubicBezTo>
                    <a:cubicBezTo>
                      <a:pt x="306654" y="18097"/>
                      <a:pt x="226484" y="39529"/>
                      <a:pt x="166953" y="60960"/>
                    </a:cubicBezTo>
                    <a:cubicBezTo>
                      <a:pt x="107422" y="82391"/>
                      <a:pt x="75672" y="99854"/>
                      <a:pt x="52653" y="137160"/>
                    </a:cubicBezTo>
                    <a:cubicBezTo>
                      <a:pt x="29634" y="174466"/>
                      <a:pt x="37572" y="222091"/>
                      <a:pt x="28841" y="284797"/>
                    </a:cubicBezTo>
                    <a:cubicBezTo>
                      <a:pt x="20110" y="347503"/>
                      <a:pt x="2647" y="462597"/>
                      <a:pt x="266" y="513397"/>
                    </a:cubicBezTo>
                    <a:cubicBezTo>
                      <a:pt x="-2115" y="564197"/>
                      <a:pt x="12172" y="564991"/>
                      <a:pt x="14553" y="589597"/>
                    </a:cubicBezTo>
                    <a:cubicBezTo>
                      <a:pt x="16934" y="614203"/>
                      <a:pt x="12172" y="632460"/>
                      <a:pt x="14553" y="661035"/>
                    </a:cubicBezTo>
                    <a:cubicBezTo>
                      <a:pt x="16934" y="689610"/>
                      <a:pt x="24872" y="727710"/>
                      <a:pt x="28841" y="761047"/>
                    </a:cubicBezTo>
                    <a:cubicBezTo>
                      <a:pt x="32810" y="794384"/>
                      <a:pt x="35985" y="828516"/>
                      <a:pt x="38366" y="861060"/>
                    </a:cubicBezTo>
                    <a:cubicBezTo>
                      <a:pt x="40747" y="893604"/>
                      <a:pt x="40747" y="925354"/>
                      <a:pt x="43128" y="956310"/>
                    </a:cubicBezTo>
                    <a:cubicBezTo>
                      <a:pt x="45509" y="987266"/>
                      <a:pt x="53447" y="1019016"/>
                      <a:pt x="52653" y="1046797"/>
                    </a:cubicBezTo>
                    <a:cubicBezTo>
                      <a:pt x="51859" y="1074578"/>
                      <a:pt x="35985" y="1101566"/>
                      <a:pt x="38366" y="1122997"/>
                    </a:cubicBezTo>
                    <a:cubicBezTo>
                      <a:pt x="40747" y="1144428"/>
                      <a:pt x="60591" y="1151573"/>
                      <a:pt x="66941" y="1175385"/>
                    </a:cubicBezTo>
                    <a:cubicBezTo>
                      <a:pt x="73291" y="1199197"/>
                      <a:pt x="80435" y="1230153"/>
                      <a:pt x="76466" y="1265872"/>
                    </a:cubicBezTo>
                    <a:cubicBezTo>
                      <a:pt x="72497" y="1301591"/>
                      <a:pt x="47890" y="1360328"/>
                      <a:pt x="43128" y="1389697"/>
                    </a:cubicBezTo>
                    <a:cubicBezTo>
                      <a:pt x="38366" y="1419066"/>
                      <a:pt x="50272" y="1417479"/>
                      <a:pt x="47891" y="1442085"/>
                    </a:cubicBezTo>
                    <a:cubicBezTo>
                      <a:pt x="45510" y="1466691"/>
                      <a:pt x="33603" y="1503998"/>
                      <a:pt x="28841" y="1537335"/>
                    </a:cubicBezTo>
                    <a:cubicBezTo>
                      <a:pt x="24079" y="1570672"/>
                      <a:pt x="17729" y="1601629"/>
                      <a:pt x="19316" y="1642110"/>
                    </a:cubicBezTo>
                    <a:cubicBezTo>
                      <a:pt x="20903" y="1682591"/>
                      <a:pt x="35191" y="1730216"/>
                      <a:pt x="38366" y="1780222"/>
                    </a:cubicBezTo>
                    <a:cubicBezTo>
                      <a:pt x="41541" y="1830228"/>
                      <a:pt x="35985" y="1898491"/>
                      <a:pt x="38366" y="1942147"/>
                    </a:cubicBezTo>
                    <a:cubicBezTo>
                      <a:pt x="40747" y="1985803"/>
                      <a:pt x="51859" y="2018348"/>
                      <a:pt x="52653" y="2042160"/>
                    </a:cubicBezTo>
                    <a:cubicBezTo>
                      <a:pt x="53447" y="2065972"/>
                      <a:pt x="39159" y="2060416"/>
                      <a:pt x="43128" y="2085022"/>
                    </a:cubicBezTo>
                    <a:cubicBezTo>
                      <a:pt x="47097" y="2109628"/>
                      <a:pt x="65353" y="2154078"/>
                      <a:pt x="76466" y="2189797"/>
                    </a:cubicBezTo>
                    <a:cubicBezTo>
                      <a:pt x="87578" y="2225516"/>
                      <a:pt x="94722" y="2274729"/>
                      <a:pt x="109803" y="2299335"/>
                    </a:cubicBezTo>
                    <a:cubicBezTo>
                      <a:pt x="124884" y="2323941"/>
                      <a:pt x="144728" y="2346166"/>
                      <a:pt x="166953" y="2337435"/>
                    </a:cubicBezTo>
                    <a:cubicBezTo>
                      <a:pt x="189178" y="2328704"/>
                      <a:pt x="220928" y="2279491"/>
                      <a:pt x="243153" y="2246947"/>
                    </a:cubicBezTo>
                    <a:cubicBezTo>
                      <a:pt x="265378" y="2214403"/>
                      <a:pt x="291572" y="2177891"/>
                      <a:pt x="300303" y="2142172"/>
                    </a:cubicBezTo>
                    <a:cubicBezTo>
                      <a:pt x="309034" y="2106453"/>
                      <a:pt x="292366" y="2082641"/>
                      <a:pt x="295541" y="2032635"/>
                    </a:cubicBezTo>
                    <a:cubicBezTo>
                      <a:pt x="298716" y="1982629"/>
                      <a:pt x="313797" y="1893729"/>
                      <a:pt x="319353" y="1842135"/>
                    </a:cubicBezTo>
                    <a:cubicBezTo>
                      <a:pt x="324909" y="1790541"/>
                      <a:pt x="327291" y="1762759"/>
                      <a:pt x="328878" y="1723072"/>
                    </a:cubicBezTo>
                    <a:cubicBezTo>
                      <a:pt x="330465" y="1683385"/>
                      <a:pt x="326497" y="1640522"/>
                      <a:pt x="328878" y="1604010"/>
                    </a:cubicBezTo>
                    <a:cubicBezTo>
                      <a:pt x="331259" y="1567498"/>
                      <a:pt x="337610" y="1525428"/>
                      <a:pt x="343166" y="1503997"/>
                    </a:cubicBezTo>
                    <a:cubicBezTo>
                      <a:pt x="348722" y="1482566"/>
                      <a:pt x="358247" y="1487328"/>
                      <a:pt x="362216" y="1475422"/>
                    </a:cubicBezTo>
                    <a:cubicBezTo>
                      <a:pt x="366185" y="1463516"/>
                      <a:pt x="363803" y="1442085"/>
                      <a:pt x="366978" y="1432560"/>
                    </a:cubicBezTo>
                    <a:cubicBezTo>
                      <a:pt x="370153" y="1423035"/>
                      <a:pt x="382060" y="1434147"/>
                      <a:pt x="381266" y="1418272"/>
                    </a:cubicBezTo>
                    <a:cubicBezTo>
                      <a:pt x="380472" y="1402397"/>
                      <a:pt x="360629" y="1367472"/>
                      <a:pt x="362216" y="1337310"/>
                    </a:cubicBezTo>
                    <a:cubicBezTo>
                      <a:pt x="363803" y="1307148"/>
                      <a:pt x="381266" y="1260316"/>
                      <a:pt x="390791" y="1237297"/>
                    </a:cubicBezTo>
                    <a:cubicBezTo>
                      <a:pt x="400316" y="1214278"/>
                      <a:pt x="414604" y="1230947"/>
                      <a:pt x="419366" y="1199197"/>
                    </a:cubicBezTo>
                    <a:cubicBezTo>
                      <a:pt x="424128" y="1167447"/>
                      <a:pt x="416191" y="1080928"/>
                      <a:pt x="419366" y="1046797"/>
                    </a:cubicBezTo>
                    <a:cubicBezTo>
                      <a:pt x="422541" y="1012666"/>
                      <a:pt x="434447" y="1019016"/>
                      <a:pt x="438416" y="994410"/>
                    </a:cubicBezTo>
                    <a:cubicBezTo>
                      <a:pt x="442385" y="969804"/>
                      <a:pt x="439209" y="927735"/>
                      <a:pt x="443178" y="899160"/>
                    </a:cubicBezTo>
                    <a:cubicBezTo>
                      <a:pt x="447147" y="870585"/>
                      <a:pt x="455878" y="842010"/>
                      <a:pt x="462228" y="822960"/>
                    </a:cubicBezTo>
                    <a:cubicBezTo>
                      <a:pt x="468578" y="803910"/>
                      <a:pt x="477309" y="769779"/>
                      <a:pt x="481278" y="784860"/>
                    </a:cubicBezTo>
                    <a:cubicBezTo>
                      <a:pt x="485247" y="799941"/>
                      <a:pt x="481279" y="872966"/>
                      <a:pt x="486041" y="913447"/>
                    </a:cubicBezTo>
                    <a:cubicBezTo>
                      <a:pt x="490803" y="953928"/>
                      <a:pt x="504297" y="992028"/>
                      <a:pt x="509853" y="1027747"/>
                    </a:cubicBezTo>
                    <a:cubicBezTo>
                      <a:pt x="515409" y="1063466"/>
                      <a:pt x="520965" y="1084898"/>
                      <a:pt x="519378" y="1127760"/>
                    </a:cubicBezTo>
                    <a:cubicBezTo>
                      <a:pt x="517791" y="1170622"/>
                      <a:pt x="500328" y="1252378"/>
                      <a:pt x="500328" y="1284922"/>
                    </a:cubicBezTo>
                    <a:cubicBezTo>
                      <a:pt x="500328" y="1317466"/>
                      <a:pt x="516997" y="1297622"/>
                      <a:pt x="519378" y="1323022"/>
                    </a:cubicBezTo>
                    <a:cubicBezTo>
                      <a:pt x="521759" y="1348422"/>
                      <a:pt x="516203" y="1407160"/>
                      <a:pt x="514616" y="1437322"/>
                    </a:cubicBezTo>
                    <a:cubicBezTo>
                      <a:pt x="513029" y="1467484"/>
                      <a:pt x="505884" y="1484153"/>
                      <a:pt x="509853" y="1503997"/>
                    </a:cubicBezTo>
                    <a:cubicBezTo>
                      <a:pt x="513822" y="1523841"/>
                      <a:pt x="536047" y="1534160"/>
                      <a:pt x="538428" y="1556385"/>
                    </a:cubicBezTo>
                    <a:cubicBezTo>
                      <a:pt x="540809" y="1578610"/>
                      <a:pt x="523347" y="1610360"/>
                      <a:pt x="524141" y="1637347"/>
                    </a:cubicBezTo>
                    <a:cubicBezTo>
                      <a:pt x="524935" y="1664334"/>
                      <a:pt x="543985" y="1691323"/>
                      <a:pt x="543191" y="1718310"/>
                    </a:cubicBezTo>
                    <a:cubicBezTo>
                      <a:pt x="542397" y="1745297"/>
                      <a:pt x="524140" y="1751647"/>
                      <a:pt x="519378" y="1799272"/>
                    </a:cubicBezTo>
                    <a:cubicBezTo>
                      <a:pt x="514616" y="1846897"/>
                      <a:pt x="520172" y="1942147"/>
                      <a:pt x="514616" y="2004060"/>
                    </a:cubicBezTo>
                    <a:cubicBezTo>
                      <a:pt x="509060" y="2065973"/>
                      <a:pt x="491597" y="2128678"/>
                      <a:pt x="486041" y="2170747"/>
                    </a:cubicBezTo>
                    <a:cubicBezTo>
                      <a:pt x="480485" y="2212816"/>
                      <a:pt x="476515" y="2226310"/>
                      <a:pt x="481278" y="2256472"/>
                    </a:cubicBezTo>
                    <a:cubicBezTo>
                      <a:pt x="486040" y="2286635"/>
                      <a:pt x="507472" y="2330291"/>
                      <a:pt x="514616" y="2351722"/>
                    </a:cubicBezTo>
                    <a:cubicBezTo>
                      <a:pt x="521760" y="2373153"/>
                      <a:pt x="532872" y="2364422"/>
                      <a:pt x="524141" y="2385060"/>
                    </a:cubicBezTo>
                    <a:cubicBezTo>
                      <a:pt x="515410" y="2405698"/>
                      <a:pt x="478103" y="2454116"/>
                      <a:pt x="462228" y="2475547"/>
                    </a:cubicBezTo>
                    <a:cubicBezTo>
                      <a:pt x="446353" y="2496978"/>
                      <a:pt x="429685" y="2497772"/>
                      <a:pt x="428891" y="2513647"/>
                    </a:cubicBezTo>
                    <a:cubicBezTo>
                      <a:pt x="428097" y="2529522"/>
                      <a:pt x="455878" y="2549366"/>
                      <a:pt x="457466" y="2570797"/>
                    </a:cubicBezTo>
                    <a:cubicBezTo>
                      <a:pt x="459054" y="2592228"/>
                      <a:pt x="430479" y="2628741"/>
                      <a:pt x="438416" y="2642235"/>
                    </a:cubicBezTo>
                    <a:cubicBezTo>
                      <a:pt x="446353" y="2655729"/>
                      <a:pt x="475722" y="2646204"/>
                      <a:pt x="505091" y="2651760"/>
                    </a:cubicBezTo>
                    <a:cubicBezTo>
                      <a:pt x="534460" y="2657316"/>
                      <a:pt x="583672" y="2668428"/>
                      <a:pt x="614628" y="2675572"/>
                    </a:cubicBezTo>
                    <a:cubicBezTo>
                      <a:pt x="645584" y="2682716"/>
                      <a:pt x="669397" y="2702559"/>
                      <a:pt x="690828" y="2694622"/>
                    </a:cubicBezTo>
                    <a:cubicBezTo>
                      <a:pt x="712259" y="2686685"/>
                      <a:pt x="732104" y="2654934"/>
                      <a:pt x="743216" y="2627947"/>
                    </a:cubicBezTo>
                    <a:cubicBezTo>
                      <a:pt x="754328" y="2600960"/>
                      <a:pt x="757503" y="2556509"/>
                      <a:pt x="757503" y="2532697"/>
                    </a:cubicBezTo>
                    <a:cubicBezTo>
                      <a:pt x="757503" y="2508885"/>
                      <a:pt x="745597" y="2500947"/>
                      <a:pt x="743216" y="2485072"/>
                    </a:cubicBezTo>
                    <a:cubicBezTo>
                      <a:pt x="740835" y="2469197"/>
                      <a:pt x="734485" y="2458878"/>
                      <a:pt x="743216" y="2437447"/>
                    </a:cubicBezTo>
                    <a:cubicBezTo>
                      <a:pt x="751947" y="2416016"/>
                      <a:pt x="784490" y="2392204"/>
                      <a:pt x="795603" y="2356485"/>
                    </a:cubicBezTo>
                    <a:cubicBezTo>
                      <a:pt x="806715" y="2320766"/>
                      <a:pt x="805922" y="2266791"/>
                      <a:pt x="809891" y="2223135"/>
                    </a:cubicBezTo>
                    <a:cubicBezTo>
                      <a:pt x="813860" y="2179479"/>
                      <a:pt x="814654" y="2146141"/>
                      <a:pt x="819416" y="2094547"/>
                    </a:cubicBezTo>
                    <a:cubicBezTo>
                      <a:pt x="824178" y="2042953"/>
                      <a:pt x="831322" y="1979453"/>
                      <a:pt x="838466" y="1913572"/>
                    </a:cubicBezTo>
                    <a:cubicBezTo>
                      <a:pt x="845610" y="1847691"/>
                      <a:pt x="859103" y="1750060"/>
                      <a:pt x="862278" y="1699260"/>
                    </a:cubicBezTo>
                    <a:cubicBezTo>
                      <a:pt x="865453" y="1648460"/>
                      <a:pt x="855929" y="1644491"/>
                      <a:pt x="857516" y="1608772"/>
                    </a:cubicBezTo>
                    <a:cubicBezTo>
                      <a:pt x="859103" y="1573053"/>
                      <a:pt x="865453" y="1557972"/>
                      <a:pt x="871803" y="1484947"/>
                    </a:cubicBezTo>
                    <a:cubicBezTo>
                      <a:pt x="878153" y="1411922"/>
                      <a:pt x="886885" y="1266665"/>
                      <a:pt x="895616" y="1170622"/>
                    </a:cubicBezTo>
                    <a:cubicBezTo>
                      <a:pt x="904347" y="1074579"/>
                      <a:pt x="921016" y="973773"/>
                      <a:pt x="924191" y="908685"/>
                    </a:cubicBezTo>
                    <a:cubicBezTo>
                      <a:pt x="927366" y="843598"/>
                      <a:pt x="910697" y="829309"/>
                      <a:pt x="914666" y="780097"/>
                    </a:cubicBezTo>
                    <a:cubicBezTo>
                      <a:pt x="918635" y="730885"/>
                      <a:pt x="936891" y="669766"/>
                      <a:pt x="948003" y="613410"/>
                    </a:cubicBezTo>
                    <a:cubicBezTo>
                      <a:pt x="959115" y="557054"/>
                      <a:pt x="975785" y="487998"/>
                      <a:pt x="981341" y="441960"/>
                    </a:cubicBezTo>
                    <a:cubicBezTo>
                      <a:pt x="986897" y="395923"/>
                      <a:pt x="981341" y="337185"/>
                      <a:pt x="981341" y="337185"/>
                    </a:cubicBezTo>
                    <a:cubicBezTo>
                      <a:pt x="981341" y="286385"/>
                      <a:pt x="995628" y="189547"/>
                      <a:pt x="981341" y="137160"/>
                    </a:cubicBezTo>
                    <a:cubicBezTo>
                      <a:pt x="967054" y="84773"/>
                      <a:pt x="937685" y="68897"/>
                      <a:pt x="905141" y="46672"/>
                    </a:cubicBezTo>
                    <a:close/>
                  </a:path>
                </a:pathLst>
              </a:cu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2700"/>
              </a:p>
            </p:txBody>
          </p:sp>
          <p:sp>
            <p:nvSpPr>
              <p:cNvPr id="47" name="Freeform 13">
                <a:extLst>
                  <a:ext uri="{FF2B5EF4-FFF2-40B4-BE49-F238E27FC236}">
                    <a16:creationId xmlns:a16="http://schemas.microsoft.com/office/drawing/2014/main" xmlns="" id="{17AD7243-3996-46CB-A809-ABEA5207F240}"/>
                  </a:ext>
                </a:extLst>
              </p:cNvPr>
              <p:cNvSpPr/>
              <p:nvPr/>
            </p:nvSpPr>
            <p:spPr>
              <a:xfrm>
                <a:off x="3327354" y="3615547"/>
                <a:ext cx="234996" cy="523697"/>
              </a:xfrm>
              <a:custGeom>
                <a:avLst/>
                <a:gdLst/>
                <a:ahLst/>
                <a:cxnLst/>
                <a:rect l="l" t="t" r="r" b="b"/>
                <a:pathLst>
                  <a:path w="221335" h="493253">
                    <a:moveTo>
                      <a:pt x="77834" y="328437"/>
                    </a:moveTo>
                    <a:cubicBezTo>
                      <a:pt x="65239" y="329495"/>
                      <a:pt x="52963" y="333729"/>
                      <a:pt x="50846" y="340502"/>
                    </a:cubicBezTo>
                    <a:cubicBezTo>
                      <a:pt x="46613" y="354049"/>
                      <a:pt x="50846" y="372675"/>
                      <a:pt x="50846" y="386222"/>
                    </a:cubicBezTo>
                    <a:cubicBezTo>
                      <a:pt x="50846" y="386222"/>
                      <a:pt x="44073" y="417549"/>
                      <a:pt x="50846" y="421782"/>
                    </a:cubicBezTo>
                    <a:cubicBezTo>
                      <a:pt x="57619" y="426015"/>
                      <a:pt x="82173" y="426015"/>
                      <a:pt x="91486" y="411622"/>
                    </a:cubicBezTo>
                    <a:cubicBezTo>
                      <a:pt x="100799" y="397229"/>
                      <a:pt x="113499" y="347275"/>
                      <a:pt x="106726" y="335422"/>
                    </a:cubicBezTo>
                    <a:cubicBezTo>
                      <a:pt x="103340" y="329496"/>
                      <a:pt x="90428" y="327379"/>
                      <a:pt x="77834" y="328437"/>
                    </a:cubicBezTo>
                    <a:close/>
                    <a:moveTo>
                      <a:pt x="121966" y="142"/>
                    </a:moveTo>
                    <a:cubicBezTo>
                      <a:pt x="139746" y="4375"/>
                      <a:pt x="172766" y="90735"/>
                      <a:pt x="188006" y="132222"/>
                    </a:cubicBezTo>
                    <a:cubicBezTo>
                      <a:pt x="203246" y="173709"/>
                      <a:pt x="208326" y="212655"/>
                      <a:pt x="213406" y="249062"/>
                    </a:cubicBezTo>
                    <a:cubicBezTo>
                      <a:pt x="218486" y="285469"/>
                      <a:pt x="225259" y="315102"/>
                      <a:pt x="218486" y="350662"/>
                    </a:cubicBezTo>
                    <a:cubicBezTo>
                      <a:pt x="211713" y="386222"/>
                      <a:pt x="186313" y="438715"/>
                      <a:pt x="172766" y="462422"/>
                    </a:cubicBezTo>
                    <a:cubicBezTo>
                      <a:pt x="159219" y="486129"/>
                      <a:pt x="154139" y="490362"/>
                      <a:pt x="137206" y="492902"/>
                    </a:cubicBezTo>
                    <a:cubicBezTo>
                      <a:pt x="120273" y="495442"/>
                      <a:pt x="88946" y="483589"/>
                      <a:pt x="71166" y="477662"/>
                    </a:cubicBezTo>
                    <a:cubicBezTo>
                      <a:pt x="53386" y="471735"/>
                      <a:pt x="39839" y="466655"/>
                      <a:pt x="30526" y="457342"/>
                    </a:cubicBezTo>
                    <a:cubicBezTo>
                      <a:pt x="21213" y="448029"/>
                      <a:pt x="20366" y="428555"/>
                      <a:pt x="15286" y="421782"/>
                    </a:cubicBezTo>
                    <a:cubicBezTo>
                      <a:pt x="10206" y="415009"/>
                      <a:pt x="-801" y="425169"/>
                      <a:pt x="46" y="416702"/>
                    </a:cubicBezTo>
                    <a:cubicBezTo>
                      <a:pt x="893" y="408235"/>
                      <a:pt x="16133" y="391302"/>
                      <a:pt x="20366" y="370982"/>
                    </a:cubicBezTo>
                    <a:cubicBezTo>
                      <a:pt x="24599" y="350662"/>
                      <a:pt x="22059" y="316795"/>
                      <a:pt x="25446" y="294782"/>
                    </a:cubicBezTo>
                    <a:cubicBezTo>
                      <a:pt x="28833" y="272769"/>
                      <a:pt x="29679" y="266842"/>
                      <a:pt x="40686" y="238902"/>
                    </a:cubicBezTo>
                    <a:cubicBezTo>
                      <a:pt x="51693" y="210962"/>
                      <a:pt x="77939" y="166935"/>
                      <a:pt x="91486" y="127142"/>
                    </a:cubicBezTo>
                    <a:cubicBezTo>
                      <a:pt x="105033" y="87349"/>
                      <a:pt x="104186" y="-4091"/>
                      <a:pt x="121966" y="142"/>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Freeform 14">
                <a:extLst>
                  <a:ext uri="{FF2B5EF4-FFF2-40B4-BE49-F238E27FC236}">
                    <a16:creationId xmlns:a16="http://schemas.microsoft.com/office/drawing/2014/main" xmlns="" id="{11479F4C-B78A-4C5C-9C35-3598AA9CF421}"/>
                  </a:ext>
                </a:extLst>
              </p:cNvPr>
              <p:cNvSpPr/>
              <p:nvPr/>
            </p:nvSpPr>
            <p:spPr>
              <a:xfrm>
                <a:off x="2019921" y="587921"/>
                <a:ext cx="342320" cy="748473"/>
              </a:xfrm>
              <a:custGeom>
                <a:avLst/>
                <a:gdLst>
                  <a:gd name="connsiteX0" fmla="*/ 108599 w 342320"/>
                  <a:gd name="connsiteY0" fmla="*/ 748119 h 748473"/>
                  <a:gd name="connsiteX1" fmla="*/ 154319 w 342320"/>
                  <a:gd name="connsiteY1" fmla="*/ 529679 h 748473"/>
                  <a:gd name="connsiteX2" fmla="*/ 149239 w 342320"/>
                  <a:gd name="connsiteY2" fmla="*/ 443319 h 748473"/>
                  <a:gd name="connsiteX3" fmla="*/ 159399 w 342320"/>
                  <a:gd name="connsiteY3" fmla="*/ 377279 h 748473"/>
                  <a:gd name="connsiteX4" fmla="*/ 179719 w 342320"/>
                  <a:gd name="connsiteY4" fmla="*/ 341719 h 748473"/>
                  <a:gd name="connsiteX5" fmla="*/ 210199 w 342320"/>
                  <a:gd name="connsiteY5" fmla="*/ 301079 h 748473"/>
                  <a:gd name="connsiteX6" fmla="*/ 230519 w 342320"/>
                  <a:gd name="connsiteY6" fmla="*/ 295999 h 748473"/>
                  <a:gd name="connsiteX7" fmla="*/ 276239 w 342320"/>
                  <a:gd name="connsiteY7" fmla="*/ 255359 h 748473"/>
                  <a:gd name="connsiteX8" fmla="*/ 306719 w 342320"/>
                  <a:gd name="connsiteY8" fmla="*/ 219799 h 748473"/>
                  <a:gd name="connsiteX9" fmla="*/ 337199 w 342320"/>
                  <a:gd name="connsiteY9" fmla="*/ 148679 h 748473"/>
                  <a:gd name="connsiteX10" fmla="*/ 342279 w 342320"/>
                  <a:gd name="connsiteY10" fmla="*/ 87719 h 748473"/>
                  <a:gd name="connsiteX11" fmla="*/ 337199 w 342320"/>
                  <a:gd name="connsiteY11" fmla="*/ 67399 h 748473"/>
                  <a:gd name="connsiteX12" fmla="*/ 311799 w 342320"/>
                  <a:gd name="connsiteY12" fmla="*/ 52159 h 748473"/>
                  <a:gd name="connsiteX13" fmla="*/ 281319 w 342320"/>
                  <a:gd name="connsiteY13" fmla="*/ 21679 h 748473"/>
                  <a:gd name="connsiteX14" fmla="*/ 260999 w 342320"/>
                  <a:gd name="connsiteY14" fmla="*/ 16599 h 748473"/>
                  <a:gd name="connsiteX15" fmla="*/ 225439 w 342320"/>
                  <a:gd name="connsiteY15" fmla="*/ 16599 h 748473"/>
                  <a:gd name="connsiteX16" fmla="*/ 154319 w 342320"/>
                  <a:gd name="connsiteY16" fmla="*/ 6439 h 748473"/>
                  <a:gd name="connsiteX17" fmla="*/ 113679 w 342320"/>
                  <a:gd name="connsiteY17" fmla="*/ 1359 h 748473"/>
                  <a:gd name="connsiteX18" fmla="*/ 93359 w 342320"/>
                  <a:gd name="connsiteY18" fmla="*/ 31839 h 748473"/>
                  <a:gd name="connsiteX19" fmla="*/ 93359 w 342320"/>
                  <a:gd name="connsiteY19" fmla="*/ 67399 h 748473"/>
                  <a:gd name="connsiteX20" fmla="*/ 78119 w 342320"/>
                  <a:gd name="connsiteY20" fmla="*/ 123279 h 748473"/>
                  <a:gd name="connsiteX21" fmla="*/ 47639 w 342320"/>
                  <a:gd name="connsiteY21" fmla="*/ 168999 h 748473"/>
                  <a:gd name="connsiteX22" fmla="*/ 37479 w 342320"/>
                  <a:gd name="connsiteY22" fmla="*/ 265519 h 748473"/>
                  <a:gd name="connsiteX23" fmla="*/ 22239 w 342320"/>
                  <a:gd name="connsiteY23" fmla="*/ 321399 h 748473"/>
                  <a:gd name="connsiteX24" fmla="*/ 6999 w 342320"/>
                  <a:gd name="connsiteY24" fmla="*/ 397599 h 748473"/>
                  <a:gd name="connsiteX25" fmla="*/ 6999 w 342320"/>
                  <a:gd name="connsiteY25" fmla="*/ 473799 h 748473"/>
                  <a:gd name="connsiteX26" fmla="*/ 108599 w 342320"/>
                  <a:gd name="connsiteY26" fmla="*/ 748119 h 74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2320" h="748473">
                    <a:moveTo>
                      <a:pt x="108599" y="748119"/>
                    </a:moveTo>
                    <a:cubicBezTo>
                      <a:pt x="133152" y="757432"/>
                      <a:pt x="147546" y="580479"/>
                      <a:pt x="154319" y="529679"/>
                    </a:cubicBezTo>
                    <a:cubicBezTo>
                      <a:pt x="161092" y="478879"/>
                      <a:pt x="148392" y="468719"/>
                      <a:pt x="149239" y="443319"/>
                    </a:cubicBezTo>
                    <a:cubicBezTo>
                      <a:pt x="150086" y="417919"/>
                      <a:pt x="154319" y="394212"/>
                      <a:pt x="159399" y="377279"/>
                    </a:cubicBezTo>
                    <a:cubicBezTo>
                      <a:pt x="164479" y="360346"/>
                      <a:pt x="171252" y="354419"/>
                      <a:pt x="179719" y="341719"/>
                    </a:cubicBezTo>
                    <a:cubicBezTo>
                      <a:pt x="188186" y="329019"/>
                      <a:pt x="201732" y="308699"/>
                      <a:pt x="210199" y="301079"/>
                    </a:cubicBezTo>
                    <a:cubicBezTo>
                      <a:pt x="218666" y="293459"/>
                      <a:pt x="219512" y="303619"/>
                      <a:pt x="230519" y="295999"/>
                    </a:cubicBezTo>
                    <a:cubicBezTo>
                      <a:pt x="241526" y="288379"/>
                      <a:pt x="263539" y="268059"/>
                      <a:pt x="276239" y="255359"/>
                    </a:cubicBezTo>
                    <a:cubicBezTo>
                      <a:pt x="288939" y="242659"/>
                      <a:pt x="296559" y="237579"/>
                      <a:pt x="306719" y="219799"/>
                    </a:cubicBezTo>
                    <a:cubicBezTo>
                      <a:pt x="316879" y="202019"/>
                      <a:pt x="331272" y="170692"/>
                      <a:pt x="337199" y="148679"/>
                    </a:cubicBezTo>
                    <a:cubicBezTo>
                      <a:pt x="343126" y="126666"/>
                      <a:pt x="342279" y="101266"/>
                      <a:pt x="342279" y="87719"/>
                    </a:cubicBezTo>
                    <a:cubicBezTo>
                      <a:pt x="342279" y="74172"/>
                      <a:pt x="342279" y="73326"/>
                      <a:pt x="337199" y="67399"/>
                    </a:cubicBezTo>
                    <a:cubicBezTo>
                      <a:pt x="332119" y="61472"/>
                      <a:pt x="321112" y="59779"/>
                      <a:pt x="311799" y="52159"/>
                    </a:cubicBezTo>
                    <a:cubicBezTo>
                      <a:pt x="302486" y="44539"/>
                      <a:pt x="289786" y="27606"/>
                      <a:pt x="281319" y="21679"/>
                    </a:cubicBezTo>
                    <a:cubicBezTo>
                      <a:pt x="272852" y="15752"/>
                      <a:pt x="270312" y="17446"/>
                      <a:pt x="260999" y="16599"/>
                    </a:cubicBezTo>
                    <a:cubicBezTo>
                      <a:pt x="251686" y="15752"/>
                      <a:pt x="243219" y="18292"/>
                      <a:pt x="225439" y="16599"/>
                    </a:cubicBezTo>
                    <a:cubicBezTo>
                      <a:pt x="207659" y="14906"/>
                      <a:pt x="172946" y="8979"/>
                      <a:pt x="154319" y="6439"/>
                    </a:cubicBezTo>
                    <a:cubicBezTo>
                      <a:pt x="135692" y="3899"/>
                      <a:pt x="123839" y="-2874"/>
                      <a:pt x="113679" y="1359"/>
                    </a:cubicBezTo>
                    <a:cubicBezTo>
                      <a:pt x="103519" y="5592"/>
                      <a:pt x="96746" y="20832"/>
                      <a:pt x="93359" y="31839"/>
                    </a:cubicBezTo>
                    <a:cubicBezTo>
                      <a:pt x="89972" y="42846"/>
                      <a:pt x="95899" y="52159"/>
                      <a:pt x="93359" y="67399"/>
                    </a:cubicBezTo>
                    <a:cubicBezTo>
                      <a:pt x="90819" y="82639"/>
                      <a:pt x="85739" y="106346"/>
                      <a:pt x="78119" y="123279"/>
                    </a:cubicBezTo>
                    <a:cubicBezTo>
                      <a:pt x="70499" y="140212"/>
                      <a:pt x="54412" y="145292"/>
                      <a:pt x="47639" y="168999"/>
                    </a:cubicBezTo>
                    <a:cubicBezTo>
                      <a:pt x="40866" y="192706"/>
                      <a:pt x="41712" y="240119"/>
                      <a:pt x="37479" y="265519"/>
                    </a:cubicBezTo>
                    <a:cubicBezTo>
                      <a:pt x="33246" y="290919"/>
                      <a:pt x="27319" y="299386"/>
                      <a:pt x="22239" y="321399"/>
                    </a:cubicBezTo>
                    <a:cubicBezTo>
                      <a:pt x="17159" y="343412"/>
                      <a:pt x="9539" y="372199"/>
                      <a:pt x="6999" y="397599"/>
                    </a:cubicBezTo>
                    <a:cubicBezTo>
                      <a:pt x="4459" y="422999"/>
                      <a:pt x="-7394" y="414532"/>
                      <a:pt x="6999" y="473799"/>
                    </a:cubicBezTo>
                    <a:cubicBezTo>
                      <a:pt x="21392" y="533066"/>
                      <a:pt x="84046" y="738806"/>
                      <a:pt x="108599" y="74811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3" name="Freeform 15">
                <a:extLst>
                  <a:ext uri="{FF2B5EF4-FFF2-40B4-BE49-F238E27FC236}">
                    <a16:creationId xmlns:a16="http://schemas.microsoft.com/office/drawing/2014/main" xmlns="" id="{D83379E0-662A-4314-983A-418D4DAD59A9}"/>
                  </a:ext>
                </a:extLst>
              </p:cNvPr>
              <p:cNvSpPr/>
              <p:nvPr/>
            </p:nvSpPr>
            <p:spPr>
              <a:xfrm>
                <a:off x="2643475" y="1349662"/>
                <a:ext cx="523167" cy="762969"/>
              </a:xfrm>
              <a:custGeom>
                <a:avLst/>
                <a:gdLst>
                  <a:gd name="connsiteX0" fmla="*/ 17663 w 523167"/>
                  <a:gd name="connsiteY0" fmla="*/ 221230 h 762969"/>
                  <a:gd name="connsiteX1" fmla="*/ 79 w 523167"/>
                  <a:gd name="connsiteY1" fmla="*/ 268123 h 762969"/>
                  <a:gd name="connsiteX2" fmla="*/ 11802 w 523167"/>
                  <a:gd name="connsiteY2" fmla="*/ 332600 h 762969"/>
                  <a:gd name="connsiteX3" fmla="*/ 26456 w 523167"/>
                  <a:gd name="connsiteY3" fmla="*/ 370700 h 762969"/>
                  <a:gd name="connsiteX4" fmla="*/ 58694 w 523167"/>
                  <a:gd name="connsiteY4" fmla="*/ 385353 h 762969"/>
                  <a:gd name="connsiteX5" fmla="*/ 67487 w 523167"/>
                  <a:gd name="connsiteY5" fmla="*/ 432246 h 762969"/>
                  <a:gd name="connsiteX6" fmla="*/ 85071 w 523167"/>
                  <a:gd name="connsiteY6" fmla="*/ 485000 h 762969"/>
                  <a:gd name="connsiteX7" fmla="*/ 108517 w 523167"/>
                  <a:gd name="connsiteY7" fmla="*/ 523100 h 762969"/>
                  <a:gd name="connsiteX8" fmla="*/ 102656 w 523167"/>
                  <a:gd name="connsiteY8" fmla="*/ 549476 h 762969"/>
                  <a:gd name="connsiteX9" fmla="*/ 140756 w 523167"/>
                  <a:gd name="connsiteY9" fmla="*/ 678430 h 762969"/>
                  <a:gd name="connsiteX10" fmla="*/ 249194 w 523167"/>
                  <a:gd name="connsiteY10" fmla="*/ 760492 h 762969"/>
                  <a:gd name="connsiteX11" fmla="*/ 351771 w 523167"/>
                  <a:gd name="connsiteY11" fmla="*/ 734115 h 762969"/>
                  <a:gd name="connsiteX12" fmla="*/ 404525 w 523167"/>
                  <a:gd name="connsiteY12" fmla="*/ 657915 h 762969"/>
                  <a:gd name="connsiteX13" fmla="*/ 392802 w 523167"/>
                  <a:gd name="connsiteY13" fmla="*/ 602230 h 762969"/>
                  <a:gd name="connsiteX14" fmla="*/ 389871 w 523167"/>
                  <a:gd name="connsiteY14" fmla="*/ 567061 h 762969"/>
                  <a:gd name="connsiteX15" fmla="*/ 404525 w 523167"/>
                  <a:gd name="connsiteY15" fmla="*/ 517238 h 762969"/>
                  <a:gd name="connsiteX16" fmla="*/ 433833 w 523167"/>
                  <a:gd name="connsiteY16" fmla="*/ 461553 h 762969"/>
                  <a:gd name="connsiteX17" fmla="*/ 454348 w 523167"/>
                  <a:gd name="connsiteY17" fmla="*/ 414661 h 762969"/>
                  <a:gd name="connsiteX18" fmla="*/ 460210 w 523167"/>
                  <a:gd name="connsiteY18" fmla="*/ 376561 h 762969"/>
                  <a:gd name="connsiteX19" fmla="*/ 480725 w 523167"/>
                  <a:gd name="connsiteY19" fmla="*/ 379492 h 762969"/>
                  <a:gd name="connsiteX20" fmla="*/ 501240 w 523167"/>
                  <a:gd name="connsiteY20" fmla="*/ 353115 h 762969"/>
                  <a:gd name="connsiteX21" fmla="*/ 521756 w 523167"/>
                  <a:gd name="connsiteY21" fmla="*/ 297430 h 762969"/>
                  <a:gd name="connsiteX22" fmla="*/ 518825 w 523167"/>
                  <a:gd name="connsiteY22" fmla="*/ 238815 h 762969"/>
                  <a:gd name="connsiteX23" fmla="*/ 498310 w 523167"/>
                  <a:gd name="connsiteY23" fmla="*/ 203646 h 762969"/>
                  <a:gd name="connsiteX24" fmla="*/ 489517 w 523167"/>
                  <a:gd name="connsiteY24" fmla="*/ 206576 h 762969"/>
                  <a:gd name="connsiteX25" fmla="*/ 445556 w 523167"/>
                  <a:gd name="connsiteY25" fmla="*/ 142100 h 762969"/>
                  <a:gd name="connsiteX26" fmla="*/ 445556 w 523167"/>
                  <a:gd name="connsiteY26" fmla="*/ 80553 h 762969"/>
                  <a:gd name="connsiteX27" fmla="*/ 369356 w 523167"/>
                  <a:gd name="connsiteY27" fmla="*/ 24869 h 762969"/>
                  <a:gd name="connsiteX28" fmla="*/ 211094 w 523167"/>
                  <a:gd name="connsiteY28" fmla="*/ 1423 h 762969"/>
                  <a:gd name="connsiteX29" fmla="*/ 82140 w 523167"/>
                  <a:gd name="connsiteY29" fmla="*/ 16076 h 762969"/>
                  <a:gd name="connsiteX30" fmla="*/ 41110 w 523167"/>
                  <a:gd name="connsiteY30" fmla="*/ 124515 h 762969"/>
                  <a:gd name="connsiteX31" fmla="*/ 17663 w 523167"/>
                  <a:gd name="connsiteY31" fmla="*/ 221230 h 76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23167" h="762969">
                    <a:moveTo>
                      <a:pt x="17663" y="221230"/>
                    </a:moveTo>
                    <a:cubicBezTo>
                      <a:pt x="10825" y="245165"/>
                      <a:pt x="1056" y="249561"/>
                      <a:pt x="79" y="268123"/>
                    </a:cubicBezTo>
                    <a:cubicBezTo>
                      <a:pt x="-898" y="286685"/>
                      <a:pt x="7406" y="315504"/>
                      <a:pt x="11802" y="332600"/>
                    </a:cubicBezTo>
                    <a:cubicBezTo>
                      <a:pt x="16198" y="349696"/>
                      <a:pt x="18641" y="361908"/>
                      <a:pt x="26456" y="370700"/>
                    </a:cubicBezTo>
                    <a:cubicBezTo>
                      <a:pt x="34271" y="379492"/>
                      <a:pt x="51856" y="375095"/>
                      <a:pt x="58694" y="385353"/>
                    </a:cubicBezTo>
                    <a:cubicBezTo>
                      <a:pt x="65533" y="395611"/>
                      <a:pt x="63091" y="415638"/>
                      <a:pt x="67487" y="432246"/>
                    </a:cubicBezTo>
                    <a:cubicBezTo>
                      <a:pt x="71883" y="448854"/>
                      <a:pt x="78233" y="469858"/>
                      <a:pt x="85071" y="485000"/>
                    </a:cubicBezTo>
                    <a:cubicBezTo>
                      <a:pt x="91909" y="500142"/>
                      <a:pt x="105586" y="512354"/>
                      <a:pt x="108517" y="523100"/>
                    </a:cubicBezTo>
                    <a:cubicBezTo>
                      <a:pt x="111448" y="533846"/>
                      <a:pt x="97283" y="523588"/>
                      <a:pt x="102656" y="549476"/>
                    </a:cubicBezTo>
                    <a:cubicBezTo>
                      <a:pt x="108029" y="575364"/>
                      <a:pt x="116333" y="643261"/>
                      <a:pt x="140756" y="678430"/>
                    </a:cubicBezTo>
                    <a:cubicBezTo>
                      <a:pt x="165179" y="713599"/>
                      <a:pt x="214025" y="751211"/>
                      <a:pt x="249194" y="760492"/>
                    </a:cubicBezTo>
                    <a:cubicBezTo>
                      <a:pt x="284363" y="769773"/>
                      <a:pt x="325882" y="751211"/>
                      <a:pt x="351771" y="734115"/>
                    </a:cubicBezTo>
                    <a:cubicBezTo>
                      <a:pt x="377660" y="717019"/>
                      <a:pt x="397687" y="679896"/>
                      <a:pt x="404525" y="657915"/>
                    </a:cubicBezTo>
                    <a:cubicBezTo>
                      <a:pt x="411364" y="635934"/>
                      <a:pt x="395244" y="617372"/>
                      <a:pt x="392802" y="602230"/>
                    </a:cubicBezTo>
                    <a:cubicBezTo>
                      <a:pt x="390360" y="587088"/>
                      <a:pt x="387917" y="581226"/>
                      <a:pt x="389871" y="567061"/>
                    </a:cubicBezTo>
                    <a:cubicBezTo>
                      <a:pt x="391825" y="552896"/>
                      <a:pt x="397198" y="534823"/>
                      <a:pt x="404525" y="517238"/>
                    </a:cubicBezTo>
                    <a:cubicBezTo>
                      <a:pt x="411852" y="499653"/>
                      <a:pt x="425529" y="478649"/>
                      <a:pt x="433833" y="461553"/>
                    </a:cubicBezTo>
                    <a:cubicBezTo>
                      <a:pt x="442137" y="444457"/>
                      <a:pt x="449952" y="428826"/>
                      <a:pt x="454348" y="414661"/>
                    </a:cubicBezTo>
                    <a:cubicBezTo>
                      <a:pt x="458744" y="400496"/>
                      <a:pt x="455814" y="382422"/>
                      <a:pt x="460210" y="376561"/>
                    </a:cubicBezTo>
                    <a:cubicBezTo>
                      <a:pt x="464606" y="370700"/>
                      <a:pt x="473887" y="383400"/>
                      <a:pt x="480725" y="379492"/>
                    </a:cubicBezTo>
                    <a:cubicBezTo>
                      <a:pt x="487563" y="375584"/>
                      <a:pt x="494401" y="366792"/>
                      <a:pt x="501240" y="353115"/>
                    </a:cubicBezTo>
                    <a:cubicBezTo>
                      <a:pt x="508079" y="339438"/>
                      <a:pt x="518825" y="316480"/>
                      <a:pt x="521756" y="297430"/>
                    </a:cubicBezTo>
                    <a:cubicBezTo>
                      <a:pt x="524687" y="278380"/>
                      <a:pt x="522733" y="254446"/>
                      <a:pt x="518825" y="238815"/>
                    </a:cubicBezTo>
                    <a:cubicBezTo>
                      <a:pt x="514917" y="223184"/>
                      <a:pt x="503195" y="209019"/>
                      <a:pt x="498310" y="203646"/>
                    </a:cubicBezTo>
                    <a:cubicBezTo>
                      <a:pt x="493425" y="198273"/>
                      <a:pt x="498309" y="216834"/>
                      <a:pt x="489517" y="206576"/>
                    </a:cubicBezTo>
                    <a:cubicBezTo>
                      <a:pt x="480725" y="196318"/>
                      <a:pt x="452883" y="163104"/>
                      <a:pt x="445556" y="142100"/>
                    </a:cubicBezTo>
                    <a:cubicBezTo>
                      <a:pt x="438229" y="121096"/>
                      <a:pt x="458256" y="100091"/>
                      <a:pt x="445556" y="80553"/>
                    </a:cubicBezTo>
                    <a:cubicBezTo>
                      <a:pt x="432856" y="61014"/>
                      <a:pt x="408433" y="38057"/>
                      <a:pt x="369356" y="24869"/>
                    </a:cubicBezTo>
                    <a:cubicBezTo>
                      <a:pt x="330279" y="11681"/>
                      <a:pt x="258963" y="2888"/>
                      <a:pt x="211094" y="1423"/>
                    </a:cubicBezTo>
                    <a:cubicBezTo>
                      <a:pt x="163225" y="-43"/>
                      <a:pt x="110471" y="-4439"/>
                      <a:pt x="82140" y="16076"/>
                    </a:cubicBezTo>
                    <a:cubicBezTo>
                      <a:pt x="53809" y="36591"/>
                      <a:pt x="51368" y="95207"/>
                      <a:pt x="41110" y="124515"/>
                    </a:cubicBezTo>
                    <a:cubicBezTo>
                      <a:pt x="30852" y="153823"/>
                      <a:pt x="24501" y="197295"/>
                      <a:pt x="17663" y="22123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Freeform 16">
                <a:extLst>
                  <a:ext uri="{FF2B5EF4-FFF2-40B4-BE49-F238E27FC236}">
                    <a16:creationId xmlns:a16="http://schemas.microsoft.com/office/drawing/2014/main" xmlns="" id="{84C0BB3A-C6A6-4572-A0BE-B2283786009E}"/>
                  </a:ext>
                </a:extLst>
              </p:cNvPr>
              <p:cNvSpPr/>
              <p:nvPr/>
            </p:nvSpPr>
            <p:spPr>
              <a:xfrm>
                <a:off x="2637394" y="1199203"/>
                <a:ext cx="516208" cy="478107"/>
              </a:xfrm>
              <a:custGeom>
                <a:avLst/>
                <a:gdLst>
                  <a:gd name="connsiteX0" fmla="*/ 50121 w 516208"/>
                  <a:gd name="connsiteY0" fmla="*/ 477197 h 478107"/>
                  <a:gd name="connsiteX1" fmla="*/ 26675 w 516208"/>
                  <a:gd name="connsiteY1" fmla="*/ 371689 h 478107"/>
                  <a:gd name="connsiteX2" fmla="*/ 12021 w 516208"/>
                  <a:gd name="connsiteY2" fmla="*/ 345312 h 478107"/>
                  <a:gd name="connsiteX3" fmla="*/ 298 w 516208"/>
                  <a:gd name="connsiteY3" fmla="*/ 313074 h 478107"/>
                  <a:gd name="connsiteX4" fmla="*/ 3229 w 516208"/>
                  <a:gd name="connsiteY4" fmla="*/ 277905 h 478107"/>
                  <a:gd name="connsiteX5" fmla="*/ 298 w 516208"/>
                  <a:gd name="connsiteY5" fmla="*/ 231012 h 478107"/>
                  <a:gd name="connsiteX6" fmla="*/ 6160 w 516208"/>
                  <a:gd name="connsiteY6" fmla="*/ 184120 h 478107"/>
                  <a:gd name="connsiteX7" fmla="*/ 23744 w 516208"/>
                  <a:gd name="connsiteY7" fmla="*/ 134297 h 478107"/>
                  <a:gd name="connsiteX8" fmla="*/ 64775 w 516208"/>
                  <a:gd name="connsiteY8" fmla="*/ 90335 h 478107"/>
                  <a:gd name="connsiteX9" fmla="*/ 102875 w 516208"/>
                  <a:gd name="connsiteY9" fmla="*/ 52235 h 478107"/>
                  <a:gd name="connsiteX10" fmla="*/ 179075 w 516208"/>
                  <a:gd name="connsiteY10" fmla="*/ 25859 h 478107"/>
                  <a:gd name="connsiteX11" fmla="*/ 214244 w 516208"/>
                  <a:gd name="connsiteY11" fmla="*/ 2412 h 478107"/>
                  <a:gd name="connsiteX12" fmla="*/ 281652 w 516208"/>
                  <a:gd name="connsiteY12" fmla="*/ 2412 h 478107"/>
                  <a:gd name="connsiteX13" fmla="*/ 357852 w 516208"/>
                  <a:gd name="connsiteY13" fmla="*/ 17066 h 478107"/>
                  <a:gd name="connsiteX14" fmla="*/ 401814 w 516208"/>
                  <a:gd name="connsiteY14" fmla="*/ 52235 h 478107"/>
                  <a:gd name="connsiteX15" fmla="*/ 454568 w 516208"/>
                  <a:gd name="connsiteY15" fmla="*/ 81543 h 478107"/>
                  <a:gd name="connsiteX16" fmla="*/ 498529 w 516208"/>
                  <a:gd name="connsiteY16" fmla="*/ 140159 h 478107"/>
                  <a:gd name="connsiteX17" fmla="*/ 507321 w 516208"/>
                  <a:gd name="connsiteY17" fmla="*/ 207566 h 478107"/>
                  <a:gd name="connsiteX18" fmla="*/ 516114 w 516208"/>
                  <a:gd name="connsiteY18" fmla="*/ 266182 h 478107"/>
                  <a:gd name="connsiteX19" fmla="*/ 501460 w 516208"/>
                  <a:gd name="connsiteY19" fmla="*/ 324797 h 478107"/>
                  <a:gd name="connsiteX20" fmla="*/ 495598 w 516208"/>
                  <a:gd name="connsiteY20" fmla="*/ 354105 h 478107"/>
                  <a:gd name="connsiteX21" fmla="*/ 489737 w 516208"/>
                  <a:gd name="connsiteY21" fmla="*/ 403928 h 478107"/>
                  <a:gd name="connsiteX22" fmla="*/ 475083 w 516208"/>
                  <a:gd name="connsiteY22" fmla="*/ 444959 h 478107"/>
                  <a:gd name="connsiteX23" fmla="*/ 457498 w 516208"/>
                  <a:gd name="connsiteY23" fmla="*/ 380482 h 478107"/>
                  <a:gd name="connsiteX24" fmla="*/ 448706 w 516208"/>
                  <a:gd name="connsiteY24" fmla="*/ 351174 h 478107"/>
                  <a:gd name="connsiteX25" fmla="*/ 422329 w 516208"/>
                  <a:gd name="connsiteY25" fmla="*/ 304282 h 478107"/>
                  <a:gd name="connsiteX26" fmla="*/ 419398 w 516208"/>
                  <a:gd name="connsiteY26" fmla="*/ 248597 h 478107"/>
                  <a:gd name="connsiteX27" fmla="*/ 381298 w 516208"/>
                  <a:gd name="connsiteY27" fmla="*/ 225151 h 478107"/>
                  <a:gd name="connsiteX28" fmla="*/ 357852 w 516208"/>
                  <a:gd name="connsiteY28" fmla="*/ 233943 h 478107"/>
                  <a:gd name="connsiteX29" fmla="*/ 322683 w 516208"/>
                  <a:gd name="connsiteY29" fmla="*/ 216359 h 478107"/>
                  <a:gd name="connsiteX30" fmla="*/ 278721 w 516208"/>
                  <a:gd name="connsiteY30" fmla="*/ 228082 h 478107"/>
                  <a:gd name="connsiteX31" fmla="*/ 249414 w 516208"/>
                  <a:gd name="connsiteY31" fmla="*/ 236874 h 478107"/>
                  <a:gd name="connsiteX32" fmla="*/ 199591 w 516208"/>
                  <a:gd name="connsiteY32" fmla="*/ 231012 h 478107"/>
                  <a:gd name="connsiteX33" fmla="*/ 143906 w 516208"/>
                  <a:gd name="connsiteY33" fmla="*/ 242735 h 478107"/>
                  <a:gd name="connsiteX34" fmla="*/ 111668 w 516208"/>
                  <a:gd name="connsiteY34" fmla="*/ 245666 h 478107"/>
                  <a:gd name="connsiteX35" fmla="*/ 94083 w 516208"/>
                  <a:gd name="connsiteY35" fmla="*/ 260320 h 478107"/>
                  <a:gd name="connsiteX36" fmla="*/ 88221 w 516208"/>
                  <a:gd name="connsiteY36" fmla="*/ 304282 h 478107"/>
                  <a:gd name="connsiteX37" fmla="*/ 67706 w 516208"/>
                  <a:gd name="connsiteY37" fmla="*/ 333589 h 478107"/>
                  <a:gd name="connsiteX38" fmla="*/ 67706 w 516208"/>
                  <a:gd name="connsiteY38" fmla="*/ 418582 h 478107"/>
                  <a:gd name="connsiteX39" fmla="*/ 50121 w 516208"/>
                  <a:gd name="connsiteY39" fmla="*/ 477197 h 4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16208" h="478107">
                    <a:moveTo>
                      <a:pt x="50121" y="477197"/>
                    </a:moveTo>
                    <a:cubicBezTo>
                      <a:pt x="43283" y="469382"/>
                      <a:pt x="33025" y="393670"/>
                      <a:pt x="26675" y="371689"/>
                    </a:cubicBezTo>
                    <a:cubicBezTo>
                      <a:pt x="20325" y="349708"/>
                      <a:pt x="16417" y="355081"/>
                      <a:pt x="12021" y="345312"/>
                    </a:cubicBezTo>
                    <a:cubicBezTo>
                      <a:pt x="7625" y="335543"/>
                      <a:pt x="1763" y="324308"/>
                      <a:pt x="298" y="313074"/>
                    </a:cubicBezTo>
                    <a:cubicBezTo>
                      <a:pt x="-1167" y="301840"/>
                      <a:pt x="3229" y="291582"/>
                      <a:pt x="3229" y="277905"/>
                    </a:cubicBezTo>
                    <a:cubicBezTo>
                      <a:pt x="3229" y="264228"/>
                      <a:pt x="-191" y="246643"/>
                      <a:pt x="298" y="231012"/>
                    </a:cubicBezTo>
                    <a:cubicBezTo>
                      <a:pt x="786" y="215381"/>
                      <a:pt x="2252" y="200239"/>
                      <a:pt x="6160" y="184120"/>
                    </a:cubicBezTo>
                    <a:cubicBezTo>
                      <a:pt x="10068" y="168001"/>
                      <a:pt x="13975" y="149928"/>
                      <a:pt x="23744" y="134297"/>
                    </a:cubicBezTo>
                    <a:cubicBezTo>
                      <a:pt x="33513" y="118666"/>
                      <a:pt x="51587" y="104012"/>
                      <a:pt x="64775" y="90335"/>
                    </a:cubicBezTo>
                    <a:cubicBezTo>
                      <a:pt x="77964" y="76658"/>
                      <a:pt x="83825" y="62981"/>
                      <a:pt x="102875" y="52235"/>
                    </a:cubicBezTo>
                    <a:cubicBezTo>
                      <a:pt x="121925" y="41489"/>
                      <a:pt x="160513" y="34163"/>
                      <a:pt x="179075" y="25859"/>
                    </a:cubicBezTo>
                    <a:cubicBezTo>
                      <a:pt x="197637" y="17555"/>
                      <a:pt x="197148" y="6320"/>
                      <a:pt x="214244" y="2412"/>
                    </a:cubicBezTo>
                    <a:cubicBezTo>
                      <a:pt x="231340" y="-1496"/>
                      <a:pt x="257717" y="-30"/>
                      <a:pt x="281652" y="2412"/>
                    </a:cubicBezTo>
                    <a:cubicBezTo>
                      <a:pt x="305587" y="4854"/>
                      <a:pt x="337825" y="8762"/>
                      <a:pt x="357852" y="17066"/>
                    </a:cubicBezTo>
                    <a:cubicBezTo>
                      <a:pt x="377879" y="25370"/>
                      <a:pt x="385695" y="41489"/>
                      <a:pt x="401814" y="52235"/>
                    </a:cubicBezTo>
                    <a:cubicBezTo>
                      <a:pt x="417933" y="62981"/>
                      <a:pt x="438449" y="66889"/>
                      <a:pt x="454568" y="81543"/>
                    </a:cubicBezTo>
                    <a:cubicBezTo>
                      <a:pt x="470687" y="96197"/>
                      <a:pt x="489737" y="119155"/>
                      <a:pt x="498529" y="140159"/>
                    </a:cubicBezTo>
                    <a:cubicBezTo>
                      <a:pt x="507321" y="161163"/>
                      <a:pt x="504390" y="186562"/>
                      <a:pt x="507321" y="207566"/>
                    </a:cubicBezTo>
                    <a:cubicBezTo>
                      <a:pt x="510252" y="228570"/>
                      <a:pt x="517091" y="246644"/>
                      <a:pt x="516114" y="266182"/>
                    </a:cubicBezTo>
                    <a:cubicBezTo>
                      <a:pt x="515137" y="285720"/>
                      <a:pt x="504879" y="310143"/>
                      <a:pt x="501460" y="324797"/>
                    </a:cubicBezTo>
                    <a:cubicBezTo>
                      <a:pt x="498041" y="339451"/>
                      <a:pt x="497552" y="340917"/>
                      <a:pt x="495598" y="354105"/>
                    </a:cubicBezTo>
                    <a:cubicBezTo>
                      <a:pt x="493644" y="367293"/>
                      <a:pt x="493156" y="388786"/>
                      <a:pt x="489737" y="403928"/>
                    </a:cubicBezTo>
                    <a:cubicBezTo>
                      <a:pt x="486318" y="419070"/>
                      <a:pt x="480456" y="448867"/>
                      <a:pt x="475083" y="444959"/>
                    </a:cubicBezTo>
                    <a:cubicBezTo>
                      <a:pt x="469710" y="441051"/>
                      <a:pt x="461894" y="396113"/>
                      <a:pt x="457498" y="380482"/>
                    </a:cubicBezTo>
                    <a:cubicBezTo>
                      <a:pt x="453102" y="364851"/>
                      <a:pt x="454567" y="363874"/>
                      <a:pt x="448706" y="351174"/>
                    </a:cubicBezTo>
                    <a:cubicBezTo>
                      <a:pt x="442845" y="338474"/>
                      <a:pt x="427214" y="321378"/>
                      <a:pt x="422329" y="304282"/>
                    </a:cubicBezTo>
                    <a:cubicBezTo>
                      <a:pt x="417444" y="287186"/>
                      <a:pt x="426236" y="261785"/>
                      <a:pt x="419398" y="248597"/>
                    </a:cubicBezTo>
                    <a:cubicBezTo>
                      <a:pt x="412560" y="235409"/>
                      <a:pt x="391556" y="227593"/>
                      <a:pt x="381298" y="225151"/>
                    </a:cubicBezTo>
                    <a:cubicBezTo>
                      <a:pt x="371040" y="222709"/>
                      <a:pt x="367621" y="235408"/>
                      <a:pt x="357852" y="233943"/>
                    </a:cubicBezTo>
                    <a:cubicBezTo>
                      <a:pt x="348083" y="232478"/>
                      <a:pt x="335871" y="217336"/>
                      <a:pt x="322683" y="216359"/>
                    </a:cubicBezTo>
                    <a:cubicBezTo>
                      <a:pt x="309495" y="215382"/>
                      <a:pt x="290933" y="224663"/>
                      <a:pt x="278721" y="228082"/>
                    </a:cubicBezTo>
                    <a:cubicBezTo>
                      <a:pt x="266509" y="231501"/>
                      <a:pt x="262602" y="236386"/>
                      <a:pt x="249414" y="236874"/>
                    </a:cubicBezTo>
                    <a:cubicBezTo>
                      <a:pt x="236226" y="237362"/>
                      <a:pt x="217176" y="230035"/>
                      <a:pt x="199591" y="231012"/>
                    </a:cubicBezTo>
                    <a:cubicBezTo>
                      <a:pt x="182006" y="231989"/>
                      <a:pt x="158560" y="240293"/>
                      <a:pt x="143906" y="242735"/>
                    </a:cubicBezTo>
                    <a:cubicBezTo>
                      <a:pt x="129252" y="245177"/>
                      <a:pt x="119972" y="242735"/>
                      <a:pt x="111668" y="245666"/>
                    </a:cubicBezTo>
                    <a:cubicBezTo>
                      <a:pt x="103364" y="248597"/>
                      <a:pt x="97991" y="250551"/>
                      <a:pt x="94083" y="260320"/>
                    </a:cubicBezTo>
                    <a:cubicBezTo>
                      <a:pt x="90175" y="270089"/>
                      <a:pt x="92617" y="292071"/>
                      <a:pt x="88221" y="304282"/>
                    </a:cubicBezTo>
                    <a:cubicBezTo>
                      <a:pt x="83825" y="316493"/>
                      <a:pt x="71125" y="314539"/>
                      <a:pt x="67706" y="333589"/>
                    </a:cubicBezTo>
                    <a:cubicBezTo>
                      <a:pt x="64287" y="352639"/>
                      <a:pt x="69171" y="396601"/>
                      <a:pt x="67706" y="418582"/>
                    </a:cubicBezTo>
                    <a:cubicBezTo>
                      <a:pt x="66241" y="440563"/>
                      <a:pt x="56959" y="485012"/>
                      <a:pt x="50121" y="47719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Freeform 17">
                <a:extLst>
                  <a:ext uri="{FF2B5EF4-FFF2-40B4-BE49-F238E27FC236}">
                    <a16:creationId xmlns:a16="http://schemas.microsoft.com/office/drawing/2014/main" xmlns="" id="{57483113-00B8-4686-83BF-CE29B0E65850}"/>
                  </a:ext>
                </a:extLst>
              </p:cNvPr>
              <p:cNvSpPr/>
              <p:nvPr/>
            </p:nvSpPr>
            <p:spPr>
              <a:xfrm>
                <a:off x="2460680" y="1873253"/>
                <a:ext cx="902625" cy="1510983"/>
              </a:xfrm>
              <a:custGeom>
                <a:avLst/>
                <a:gdLst>
                  <a:gd name="connsiteX0" fmla="*/ 285568 w 902625"/>
                  <a:gd name="connsiteY0" fmla="*/ 1267 h 1510983"/>
                  <a:gd name="connsiteX1" fmla="*/ 294712 w 902625"/>
                  <a:gd name="connsiteY1" fmla="*/ 68323 h 1510983"/>
                  <a:gd name="connsiteX2" fmla="*/ 352624 w 902625"/>
                  <a:gd name="connsiteY2" fmla="*/ 117091 h 1510983"/>
                  <a:gd name="connsiteX3" fmla="*/ 410536 w 902625"/>
                  <a:gd name="connsiteY3" fmla="*/ 171955 h 1510983"/>
                  <a:gd name="connsiteX4" fmla="*/ 462352 w 902625"/>
                  <a:gd name="connsiteY4" fmla="*/ 184147 h 1510983"/>
                  <a:gd name="connsiteX5" fmla="*/ 529408 w 902625"/>
                  <a:gd name="connsiteY5" fmla="*/ 150619 h 1510983"/>
                  <a:gd name="connsiteX6" fmla="*/ 584272 w 902625"/>
                  <a:gd name="connsiteY6" fmla="*/ 104899 h 1510983"/>
                  <a:gd name="connsiteX7" fmla="*/ 593416 w 902625"/>
                  <a:gd name="connsiteY7" fmla="*/ 83563 h 1510983"/>
                  <a:gd name="connsiteX8" fmla="*/ 581224 w 902625"/>
                  <a:gd name="connsiteY8" fmla="*/ 65275 h 1510983"/>
                  <a:gd name="connsiteX9" fmla="*/ 608656 w 902625"/>
                  <a:gd name="connsiteY9" fmla="*/ 101851 h 1510983"/>
                  <a:gd name="connsiteX10" fmla="*/ 608656 w 902625"/>
                  <a:gd name="connsiteY10" fmla="*/ 138427 h 1510983"/>
                  <a:gd name="connsiteX11" fmla="*/ 605608 w 902625"/>
                  <a:gd name="connsiteY11" fmla="*/ 175003 h 1510983"/>
                  <a:gd name="connsiteX12" fmla="*/ 654376 w 902625"/>
                  <a:gd name="connsiteY12" fmla="*/ 217675 h 1510983"/>
                  <a:gd name="connsiteX13" fmla="*/ 761056 w 902625"/>
                  <a:gd name="connsiteY13" fmla="*/ 406651 h 1510983"/>
                  <a:gd name="connsiteX14" fmla="*/ 773248 w 902625"/>
                  <a:gd name="connsiteY14" fmla="*/ 836419 h 1510983"/>
                  <a:gd name="connsiteX15" fmla="*/ 861640 w 902625"/>
                  <a:gd name="connsiteY15" fmla="*/ 1214371 h 1510983"/>
                  <a:gd name="connsiteX16" fmla="*/ 901264 w 902625"/>
                  <a:gd name="connsiteY16" fmla="*/ 1397251 h 1510983"/>
                  <a:gd name="connsiteX17" fmla="*/ 815920 w 902625"/>
                  <a:gd name="connsiteY17" fmla="*/ 1427731 h 1510983"/>
                  <a:gd name="connsiteX18" fmla="*/ 742768 w 902625"/>
                  <a:gd name="connsiteY18" fmla="*/ 1436875 h 1510983"/>
                  <a:gd name="connsiteX19" fmla="*/ 681808 w 902625"/>
                  <a:gd name="connsiteY19" fmla="*/ 1433827 h 1510983"/>
                  <a:gd name="connsiteX20" fmla="*/ 559888 w 902625"/>
                  <a:gd name="connsiteY20" fmla="*/ 1461259 h 1510983"/>
                  <a:gd name="connsiteX21" fmla="*/ 434920 w 902625"/>
                  <a:gd name="connsiteY21" fmla="*/ 1491739 h 1510983"/>
                  <a:gd name="connsiteX22" fmla="*/ 355672 w 902625"/>
                  <a:gd name="connsiteY22" fmla="*/ 1506979 h 1510983"/>
                  <a:gd name="connsiteX23" fmla="*/ 230704 w 902625"/>
                  <a:gd name="connsiteY23" fmla="*/ 1510027 h 1510983"/>
                  <a:gd name="connsiteX24" fmla="*/ 133168 w 902625"/>
                  <a:gd name="connsiteY24" fmla="*/ 1506979 h 1510983"/>
                  <a:gd name="connsiteX25" fmla="*/ 14296 w 902625"/>
                  <a:gd name="connsiteY25" fmla="*/ 1470403 h 1510983"/>
                  <a:gd name="connsiteX26" fmla="*/ 5152 w 902625"/>
                  <a:gd name="connsiteY26" fmla="*/ 1196083 h 1510983"/>
                  <a:gd name="connsiteX27" fmla="*/ 41728 w 902625"/>
                  <a:gd name="connsiteY27" fmla="*/ 702307 h 1510983"/>
                  <a:gd name="connsiteX28" fmla="*/ 145360 w 902625"/>
                  <a:gd name="connsiteY28" fmla="*/ 226819 h 1510983"/>
                  <a:gd name="connsiteX29" fmla="*/ 245944 w 902625"/>
                  <a:gd name="connsiteY29" fmla="*/ 40891 h 1510983"/>
                  <a:gd name="connsiteX30" fmla="*/ 285568 w 902625"/>
                  <a:gd name="connsiteY30" fmla="*/ 1267 h 151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2625" h="1510983">
                    <a:moveTo>
                      <a:pt x="285568" y="1267"/>
                    </a:moveTo>
                    <a:cubicBezTo>
                      <a:pt x="293696" y="5839"/>
                      <a:pt x="283536" y="49019"/>
                      <a:pt x="294712" y="68323"/>
                    </a:cubicBezTo>
                    <a:cubicBezTo>
                      <a:pt x="305888" y="87627"/>
                      <a:pt x="333320" y="99819"/>
                      <a:pt x="352624" y="117091"/>
                    </a:cubicBezTo>
                    <a:cubicBezTo>
                      <a:pt x="371928" y="134363"/>
                      <a:pt x="392248" y="160779"/>
                      <a:pt x="410536" y="171955"/>
                    </a:cubicBezTo>
                    <a:cubicBezTo>
                      <a:pt x="428824" y="183131"/>
                      <a:pt x="442540" y="187703"/>
                      <a:pt x="462352" y="184147"/>
                    </a:cubicBezTo>
                    <a:cubicBezTo>
                      <a:pt x="482164" y="180591"/>
                      <a:pt x="509088" y="163827"/>
                      <a:pt x="529408" y="150619"/>
                    </a:cubicBezTo>
                    <a:cubicBezTo>
                      <a:pt x="549728" y="137411"/>
                      <a:pt x="573604" y="116075"/>
                      <a:pt x="584272" y="104899"/>
                    </a:cubicBezTo>
                    <a:cubicBezTo>
                      <a:pt x="594940" y="93723"/>
                      <a:pt x="593924" y="90167"/>
                      <a:pt x="593416" y="83563"/>
                    </a:cubicBezTo>
                    <a:cubicBezTo>
                      <a:pt x="592908" y="76959"/>
                      <a:pt x="578684" y="62227"/>
                      <a:pt x="581224" y="65275"/>
                    </a:cubicBezTo>
                    <a:cubicBezTo>
                      <a:pt x="583764" y="68323"/>
                      <a:pt x="604084" y="89659"/>
                      <a:pt x="608656" y="101851"/>
                    </a:cubicBezTo>
                    <a:cubicBezTo>
                      <a:pt x="613228" y="114043"/>
                      <a:pt x="609164" y="126235"/>
                      <a:pt x="608656" y="138427"/>
                    </a:cubicBezTo>
                    <a:cubicBezTo>
                      <a:pt x="608148" y="150619"/>
                      <a:pt x="597988" y="161795"/>
                      <a:pt x="605608" y="175003"/>
                    </a:cubicBezTo>
                    <a:cubicBezTo>
                      <a:pt x="613228" y="188211"/>
                      <a:pt x="628468" y="179067"/>
                      <a:pt x="654376" y="217675"/>
                    </a:cubicBezTo>
                    <a:cubicBezTo>
                      <a:pt x="680284" y="256283"/>
                      <a:pt x="741244" y="303527"/>
                      <a:pt x="761056" y="406651"/>
                    </a:cubicBezTo>
                    <a:cubicBezTo>
                      <a:pt x="780868" y="509775"/>
                      <a:pt x="756484" y="701799"/>
                      <a:pt x="773248" y="836419"/>
                    </a:cubicBezTo>
                    <a:cubicBezTo>
                      <a:pt x="790012" y="971039"/>
                      <a:pt x="840304" y="1120899"/>
                      <a:pt x="861640" y="1214371"/>
                    </a:cubicBezTo>
                    <a:cubicBezTo>
                      <a:pt x="882976" y="1307843"/>
                      <a:pt x="908884" y="1361691"/>
                      <a:pt x="901264" y="1397251"/>
                    </a:cubicBezTo>
                    <a:cubicBezTo>
                      <a:pt x="893644" y="1432811"/>
                      <a:pt x="842336" y="1421127"/>
                      <a:pt x="815920" y="1427731"/>
                    </a:cubicBezTo>
                    <a:cubicBezTo>
                      <a:pt x="789504" y="1434335"/>
                      <a:pt x="765120" y="1435859"/>
                      <a:pt x="742768" y="1436875"/>
                    </a:cubicBezTo>
                    <a:cubicBezTo>
                      <a:pt x="720416" y="1437891"/>
                      <a:pt x="712288" y="1429763"/>
                      <a:pt x="681808" y="1433827"/>
                    </a:cubicBezTo>
                    <a:cubicBezTo>
                      <a:pt x="651328" y="1437891"/>
                      <a:pt x="559888" y="1461259"/>
                      <a:pt x="559888" y="1461259"/>
                    </a:cubicBezTo>
                    <a:lnTo>
                      <a:pt x="434920" y="1491739"/>
                    </a:lnTo>
                    <a:cubicBezTo>
                      <a:pt x="400884" y="1499359"/>
                      <a:pt x="389708" y="1503931"/>
                      <a:pt x="355672" y="1506979"/>
                    </a:cubicBezTo>
                    <a:cubicBezTo>
                      <a:pt x="321636" y="1510027"/>
                      <a:pt x="267788" y="1510027"/>
                      <a:pt x="230704" y="1510027"/>
                    </a:cubicBezTo>
                    <a:cubicBezTo>
                      <a:pt x="193620" y="1510027"/>
                      <a:pt x="169236" y="1513583"/>
                      <a:pt x="133168" y="1506979"/>
                    </a:cubicBezTo>
                    <a:cubicBezTo>
                      <a:pt x="97100" y="1500375"/>
                      <a:pt x="35632" y="1522219"/>
                      <a:pt x="14296" y="1470403"/>
                    </a:cubicBezTo>
                    <a:cubicBezTo>
                      <a:pt x="-7040" y="1418587"/>
                      <a:pt x="580" y="1324099"/>
                      <a:pt x="5152" y="1196083"/>
                    </a:cubicBezTo>
                    <a:cubicBezTo>
                      <a:pt x="9724" y="1068067"/>
                      <a:pt x="18360" y="863851"/>
                      <a:pt x="41728" y="702307"/>
                    </a:cubicBezTo>
                    <a:cubicBezTo>
                      <a:pt x="65096" y="540763"/>
                      <a:pt x="111324" y="337055"/>
                      <a:pt x="145360" y="226819"/>
                    </a:cubicBezTo>
                    <a:cubicBezTo>
                      <a:pt x="179396" y="116583"/>
                      <a:pt x="222068" y="78483"/>
                      <a:pt x="245944" y="40891"/>
                    </a:cubicBezTo>
                    <a:cubicBezTo>
                      <a:pt x="269820" y="3299"/>
                      <a:pt x="277440" y="-3305"/>
                      <a:pt x="285568" y="12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Freeform 18">
                <a:extLst>
                  <a:ext uri="{FF2B5EF4-FFF2-40B4-BE49-F238E27FC236}">
                    <a16:creationId xmlns:a16="http://schemas.microsoft.com/office/drawing/2014/main" xmlns="" id="{2C0BDC5B-53F8-41D5-A264-7C5A9CEC3595}"/>
                  </a:ext>
                </a:extLst>
              </p:cNvPr>
              <p:cNvSpPr/>
              <p:nvPr/>
            </p:nvSpPr>
            <p:spPr>
              <a:xfrm>
                <a:off x="2823398" y="2045097"/>
                <a:ext cx="372325" cy="1206936"/>
              </a:xfrm>
              <a:custGeom>
                <a:avLst/>
                <a:gdLst>
                  <a:gd name="connsiteX0" fmla="*/ 60010 w 372325"/>
                  <a:gd name="connsiteY0" fmla="*/ 111 h 1206936"/>
                  <a:gd name="connsiteX1" fmla="*/ 2098 w 372325"/>
                  <a:gd name="connsiteY1" fmla="*/ 42783 h 1206936"/>
                  <a:gd name="connsiteX2" fmla="*/ 14290 w 372325"/>
                  <a:gd name="connsiteY2" fmla="*/ 79359 h 1206936"/>
                  <a:gd name="connsiteX3" fmla="*/ 29530 w 372325"/>
                  <a:gd name="connsiteY3" fmla="*/ 97647 h 1206936"/>
                  <a:gd name="connsiteX4" fmla="*/ 44770 w 372325"/>
                  <a:gd name="connsiteY4" fmla="*/ 122031 h 1206936"/>
                  <a:gd name="connsiteX5" fmla="*/ 29530 w 372325"/>
                  <a:gd name="connsiteY5" fmla="*/ 170799 h 1206936"/>
                  <a:gd name="connsiteX6" fmla="*/ 32578 w 372325"/>
                  <a:gd name="connsiteY6" fmla="*/ 259191 h 1206936"/>
                  <a:gd name="connsiteX7" fmla="*/ 50866 w 372325"/>
                  <a:gd name="connsiteY7" fmla="*/ 393303 h 1206936"/>
                  <a:gd name="connsiteX8" fmla="*/ 133162 w 372325"/>
                  <a:gd name="connsiteY8" fmla="*/ 926703 h 1206936"/>
                  <a:gd name="connsiteX9" fmla="*/ 166690 w 372325"/>
                  <a:gd name="connsiteY9" fmla="*/ 1097391 h 1206936"/>
                  <a:gd name="connsiteX10" fmla="*/ 178882 w 372325"/>
                  <a:gd name="connsiteY10" fmla="*/ 1124823 h 1206936"/>
                  <a:gd name="connsiteX11" fmla="*/ 227650 w 372325"/>
                  <a:gd name="connsiteY11" fmla="*/ 1158351 h 1206936"/>
                  <a:gd name="connsiteX12" fmla="*/ 297754 w 372325"/>
                  <a:gd name="connsiteY12" fmla="*/ 1201023 h 1206936"/>
                  <a:gd name="connsiteX13" fmla="*/ 316042 w 372325"/>
                  <a:gd name="connsiteY13" fmla="*/ 1191879 h 1206936"/>
                  <a:gd name="connsiteX14" fmla="*/ 367858 w 372325"/>
                  <a:gd name="connsiteY14" fmla="*/ 1066911 h 1206936"/>
                  <a:gd name="connsiteX15" fmla="*/ 367858 w 372325"/>
                  <a:gd name="connsiteY15" fmla="*/ 1036431 h 1206936"/>
                  <a:gd name="connsiteX16" fmla="*/ 352618 w 372325"/>
                  <a:gd name="connsiteY16" fmla="*/ 990711 h 1206936"/>
                  <a:gd name="connsiteX17" fmla="*/ 306898 w 372325"/>
                  <a:gd name="connsiteY17" fmla="*/ 810879 h 1206936"/>
                  <a:gd name="connsiteX18" fmla="*/ 230698 w 372325"/>
                  <a:gd name="connsiteY18" fmla="*/ 457311 h 1206936"/>
                  <a:gd name="connsiteX19" fmla="*/ 188026 w 372325"/>
                  <a:gd name="connsiteY19" fmla="*/ 289671 h 1206936"/>
                  <a:gd name="connsiteX20" fmla="*/ 166690 w 372325"/>
                  <a:gd name="connsiteY20" fmla="*/ 210423 h 1206936"/>
                  <a:gd name="connsiteX21" fmla="*/ 142306 w 372325"/>
                  <a:gd name="connsiteY21" fmla="*/ 173847 h 1206936"/>
                  <a:gd name="connsiteX22" fmla="*/ 124018 w 372325"/>
                  <a:gd name="connsiteY22" fmla="*/ 131175 h 1206936"/>
                  <a:gd name="connsiteX23" fmla="*/ 117922 w 372325"/>
                  <a:gd name="connsiteY23" fmla="*/ 100695 h 1206936"/>
                  <a:gd name="connsiteX24" fmla="*/ 148402 w 372325"/>
                  <a:gd name="connsiteY24" fmla="*/ 82407 h 1206936"/>
                  <a:gd name="connsiteX25" fmla="*/ 154498 w 372325"/>
                  <a:gd name="connsiteY25" fmla="*/ 54975 h 1206936"/>
                  <a:gd name="connsiteX26" fmla="*/ 136210 w 372325"/>
                  <a:gd name="connsiteY26" fmla="*/ 30591 h 1206936"/>
                  <a:gd name="connsiteX27" fmla="*/ 60010 w 372325"/>
                  <a:gd name="connsiteY27" fmla="*/ 111 h 120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2325" h="1206936">
                    <a:moveTo>
                      <a:pt x="60010" y="111"/>
                    </a:moveTo>
                    <a:cubicBezTo>
                      <a:pt x="37658" y="2143"/>
                      <a:pt x="9718" y="29575"/>
                      <a:pt x="2098" y="42783"/>
                    </a:cubicBezTo>
                    <a:cubicBezTo>
                      <a:pt x="-5522" y="55991"/>
                      <a:pt x="9718" y="70215"/>
                      <a:pt x="14290" y="79359"/>
                    </a:cubicBezTo>
                    <a:cubicBezTo>
                      <a:pt x="18862" y="88503"/>
                      <a:pt x="24450" y="90535"/>
                      <a:pt x="29530" y="97647"/>
                    </a:cubicBezTo>
                    <a:cubicBezTo>
                      <a:pt x="34610" y="104759"/>
                      <a:pt x="44770" y="109839"/>
                      <a:pt x="44770" y="122031"/>
                    </a:cubicBezTo>
                    <a:cubicBezTo>
                      <a:pt x="44770" y="134223"/>
                      <a:pt x="31562" y="147939"/>
                      <a:pt x="29530" y="170799"/>
                    </a:cubicBezTo>
                    <a:cubicBezTo>
                      <a:pt x="27498" y="193659"/>
                      <a:pt x="29022" y="222107"/>
                      <a:pt x="32578" y="259191"/>
                    </a:cubicBezTo>
                    <a:cubicBezTo>
                      <a:pt x="36134" y="296275"/>
                      <a:pt x="34102" y="282051"/>
                      <a:pt x="50866" y="393303"/>
                    </a:cubicBezTo>
                    <a:cubicBezTo>
                      <a:pt x="67630" y="504555"/>
                      <a:pt x="113858" y="809355"/>
                      <a:pt x="133162" y="926703"/>
                    </a:cubicBezTo>
                    <a:cubicBezTo>
                      <a:pt x="152466" y="1044051"/>
                      <a:pt x="159070" y="1064371"/>
                      <a:pt x="166690" y="1097391"/>
                    </a:cubicBezTo>
                    <a:cubicBezTo>
                      <a:pt x="174310" y="1130411"/>
                      <a:pt x="168722" y="1114663"/>
                      <a:pt x="178882" y="1124823"/>
                    </a:cubicBezTo>
                    <a:cubicBezTo>
                      <a:pt x="189042" y="1134983"/>
                      <a:pt x="207838" y="1145651"/>
                      <a:pt x="227650" y="1158351"/>
                    </a:cubicBezTo>
                    <a:cubicBezTo>
                      <a:pt x="247462" y="1171051"/>
                      <a:pt x="283022" y="1195435"/>
                      <a:pt x="297754" y="1201023"/>
                    </a:cubicBezTo>
                    <a:cubicBezTo>
                      <a:pt x="312486" y="1206611"/>
                      <a:pt x="304358" y="1214231"/>
                      <a:pt x="316042" y="1191879"/>
                    </a:cubicBezTo>
                    <a:cubicBezTo>
                      <a:pt x="327726" y="1169527"/>
                      <a:pt x="359222" y="1092819"/>
                      <a:pt x="367858" y="1066911"/>
                    </a:cubicBezTo>
                    <a:cubicBezTo>
                      <a:pt x="376494" y="1041003"/>
                      <a:pt x="370398" y="1049131"/>
                      <a:pt x="367858" y="1036431"/>
                    </a:cubicBezTo>
                    <a:cubicBezTo>
                      <a:pt x="365318" y="1023731"/>
                      <a:pt x="362778" y="1028303"/>
                      <a:pt x="352618" y="990711"/>
                    </a:cubicBezTo>
                    <a:cubicBezTo>
                      <a:pt x="342458" y="953119"/>
                      <a:pt x="327218" y="899779"/>
                      <a:pt x="306898" y="810879"/>
                    </a:cubicBezTo>
                    <a:cubicBezTo>
                      <a:pt x="286578" y="721979"/>
                      <a:pt x="250510" y="544179"/>
                      <a:pt x="230698" y="457311"/>
                    </a:cubicBezTo>
                    <a:cubicBezTo>
                      <a:pt x="210886" y="370443"/>
                      <a:pt x="198694" y="330819"/>
                      <a:pt x="188026" y="289671"/>
                    </a:cubicBezTo>
                    <a:cubicBezTo>
                      <a:pt x="177358" y="248523"/>
                      <a:pt x="174310" y="229727"/>
                      <a:pt x="166690" y="210423"/>
                    </a:cubicBezTo>
                    <a:cubicBezTo>
                      <a:pt x="159070" y="191119"/>
                      <a:pt x="149418" y="187055"/>
                      <a:pt x="142306" y="173847"/>
                    </a:cubicBezTo>
                    <a:cubicBezTo>
                      <a:pt x="135194" y="160639"/>
                      <a:pt x="128082" y="143367"/>
                      <a:pt x="124018" y="131175"/>
                    </a:cubicBezTo>
                    <a:cubicBezTo>
                      <a:pt x="119954" y="118983"/>
                      <a:pt x="113858" y="108823"/>
                      <a:pt x="117922" y="100695"/>
                    </a:cubicBezTo>
                    <a:cubicBezTo>
                      <a:pt x="121986" y="92567"/>
                      <a:pt x="142306" y="90027"/>
                      <a:pt x="148402" y="82407"/>
                    </a:cubicBezTo>
                    <a:cubicBezTo>
                      <a:pt x="154498" y="74787"/>
                      <a:pt x="156530" y="63611"/>
                      <a:pt x="154498" y="54975"/>
                    </a:cubicBezTo>
                    <a:cubicBezTo>
                      <a:pt x="152466" y="46339"/>
                      <a:pt x="144846" y="36687"/>
                      <a:pt x="136210" y="30591"/>
                    </a:cubicBezTo>
                    <a:cubicBezTo>
                      <a:pt x="127574" y="24495"/>
                      <a:pt x="82362" y="-1921"/>
                      <a:pt x="60010" y="111"/>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4" name="Freeform 19">
                <a:extLst>
                  <a:ext uri="{FF2B5EF4-FFF2-40B4-BE49-F238E27FC236}">
                    <a16:creationId xmlns:a16="http://schemas.microsoft.com/office/drawing/2014/main" xmlns="" id="{18EE5BDC-53DA-403D-80A7-EF3A9BC0DB5B}"/>
                  </a:ext>
                </a:extLst>
              </p:cNvPr>
              <p:cNvSpPr/>
              <p:nvPr/>
            </p:nvSpPr>
            <p:spPr>
              <a:xfrm>
                <a:off x="3067836" y="1975406"/>
                <a:ext cx="501695" cy="1929431"/>
              </a:xfrm>
              <a:custGeom>
                <a:avLst/>
                <a:gdLst>
                  <a:gd name="connsiteX0" fmla="*/ 217 w 501695"/>
                  <a:gd name="connsiteY0" fmla="*/ 1783 h 1929431"/>
                  <a:gd name="connsiteX1" fmla="*/ 44332 w 501695"/>
                  <a:gd name="connsiteY1" fmla="*/ 73973 h 1929431"/>
                  <a:gd name="connsiteX2" fmla="*/ 96469 w 501695"/>
                  <a:gd name="connsiteY2" fmla="*/ 122099 h 1929431"/>
                  <a:gd name="connsiteX3" fmla="*/ 196732 w 501695"/>
                  <a:gd name="connsiteY3" fmla="*/ 154183 h 1929431"/>
                  <a:gd name="connsiteX4" fmla="*/ 317048 w 501695"/>
                  <a:gd name="connsiteY4" fmla="*/ 238405 h 1929431"/>
                  <a:gd name="connsiteX5" fmla="*/ 353143 w 501695"/>
                  <a:gd name="connsiteY5" fmla="*/ 270489 h 1929431"/>
                  <a:gd name="connsiteX6" fmla="*/ 365175 w 501695"/>
                  <a:gd name="connsiteY6" fmla="*/ 358720 h 1929431"/>
                  <a:gd name="connsiteX7" fmla="*/ 369185 w 501695"/>
                  <a:gd name="connsiteY7" fmla="*/ 406847 h 1929431"/>
                  <a:gd name="connsiteX8" fmla="*/ 369185 w 501695"/>
                  <a:gd name="connsiteY8" fmla="*/ 454973 h 1929431"/>
                  <a:gd name="connsiteX9" fmla="*/ 381217 w 501695"/>
                  <a:gd name="connsiteY9" fmla="*/ 527162 h 1929431"/>
                  <a:gd name="connsiteX10" fmla="*/ 401269 w 501695"/>
                  <a:gd name="connsiteY10" fmla="*/ 579299 h 1929431"/>
                  <a:gd name="connsiteX11" fmla="*/ 397259 w 501695"/>
                  <a:gd name="connsiteY11" fmla="*/ 631436 h 1929431"/>
                  <a:gd name="connsiteX12" fmla="*/ 409290 w 501695"/>
                  <a:gd name="connsiteY12" fmla="*/ 707636 h 1929431"/>
                  <a:gd name="connsiteX13" fmla="*/ 433353 w 501695"/>
                  <a:gd name="connsiteY13" fmla="*/ 852015 h 1929431"/>
                  <a:gd name="connsiteX14" fmla="*/ 449396 w 501695"/>
                  <a:gd name="connsiteY14" fmla="*/ 1020457 h 1929431"/>
                  <a:gd name="connsiteX15" fmla="*/ 461427 w 501695"/>
                  <a:gd name="connsiteY15" fmla="*/ 1060562 h 1929431"/>
                  <a:gd name="connsiteX16" fmla="*/ 469448 w 501695"/>
                  <a:gd name="connsiteY16" fmla="*/ 1092647 h 1929431"/>
                  <a:gd name="connsiteX17" fmla="*/ 473459 w 501695"/>
                  <a:gd name="connsiteY17" fmla="*/ 1220983 h 1929431"/>
                  <a:gd name="connsiteX18" fmla="*/ 489501 w 501695"/>
                  <a:gd name="connsiteY18" fmla="*/ 1401457 h 1929431"/>
                  <a:gd name="connsiteX19" fmla="*/ 493511 w 501695"/>
                  <a:gd name="connsiteY19" fmla="*/ 1545836 h 1929431"/>
                  <a:gd name="connsiteX20" fmla="*/ 501532 w 501695"/>
                  <a:gd name="connsiteY20" fmla="*/ 1706257 h 1929431"/>
                  <a:gd name="connsiteX21" fmla="*/ 493511 w 501695"/>
                  <a:gd name="connsiteY21" fmla="*/ 1798499 h 1929431"/>
                  <a:gd name="connsiteX22" fmla="*/ 441375 w 501695"/>
                  <a:gd name="connsiteY22" fmla="*/ 1782457 h 1929431"/>
                  <a:gd name="connsiteX23" fmla="*/ 369185 w 501695"/>
                  <a:gd name="connsiteY23" fmla="*/ 1782457 h 1929431"/>
                  <a:gd name="connsiteX24" fmla="*/ 345122 w 501695"/>
                  <a:gd name="connsiteY24" fmla="*/ 1874699 h 1929431"/>
                  <a:gd name="connsiteX25" fmla="*/ 260901 w 501695"/>
                  <a:gd name="connsiteY25" fmla="*/ 1926836 h 1929431"/>
                  <a:gd name="connsiteX26" fmla="*/ 280953 w 501695"/>
                  <a:gd name="connsiteY26" fmla="*/ 1794489 h 1929431"/>
                  <a:gd name="connsiteX27" fmla="*/ 292985 w 501695"/>
                  <a:gd name="connsiteY27" fmla="*/ 1694226 h 1929431"/>
                  <a:gd name="connsiteX28" fmla="*/ 264911 w 501695"/>
                  <a:gd name="connsiteY28" fmla="*/ 1618026 h 1929431"/>
                  <a:gd name="connsiteX29" fmla="*/ 260901 w 501695"/>
                  <a:gd name="connsiteY29" fmla="*/ 1469636 h 1929431"/>
                  <a:gd name="connsiteX30" fmla="*/ 216785 w 501695"/>
                  <a:gd name="connsiteY30" fmla="*/ 1313226 h 1929431"/>
                  <a:gd name="connsiteX31" fmla="*/ 160638 w 501695"/>
                  <a:gd name="connsiteY31" fmla="*/ 1092647 h 1929431"/>
                  <a:gd name="connsiteX32" fmla="*/ 124543 w 501695"/>
                  <a:gd name="connsiteY32" fmla="*/ 952278 h 1929431"/>
                  <a:gd name="connsiteX33" fmla="*/ 112511 w 501695"/>
                  <a:gd name="connsiteY33" fmla="*/ 663520 h 1929431"/>
                  <a:gd name="connsiteX34" fmla="*/ 48343 w 501695"/>
                  <a:gd name="connsiteY34" fmla="*/ 334657 h 1929431"/>
                  <a:gd name="connsiteX35" fmla="*/ 28290 w 501695"/>
                  <a:gd name="connsiteY35" fmla="*/ 154183 h 1929431"/>
                  <a:gd name="connsiteX36" fmla="*/ 217 w 501695"/>
                  <a:gd name="connsiteY36" fmla="*/ 1783 h 192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1695" h="1929431">
                    <a:moveTo>
                      <a:pt x="217" y="1783"/>
                    </a:moveTo>
                    <a:cubicBezTo>
                      <a:pt x="2891" y="-11585"/>
                      <a:pt x="28290" y="53920"/>
                      <a:pt x="44332" y="73973"/>
                    </a:cubicBezTo>
                    <a:cubicBezTo>
                      <a:pt x="60374" y="94026"/>
                      <a:pt x="71069" y="108731"/>
                      <a:pt x="96469" y="122099"/>
                    </a:cubicBezTo>
                    <a:cubicBezTo>
                      <a:pt x="121869" y="135467"/>
                      <a:pt x="159969" y="134799"/>
                      <a:pt x="196732" y="154183"/>
                    </a:cubicBezTo>
                    <a:cubicBezTo>
                      <a:pt x="233495" y="173567"/>
                      <a:pt x="290980" y="219021"/>
                      <a:pt x="317048" y="238405"/>
                    </a:cubicBezTo>
                    <a:cubicBezTo>
                      <a:pt x="343116" y="257789"/>
                      <a:pt x="345122" y="250437"/>
                      <a:pt x="353143" y="270489"/>
                    </a:cubicBezTo>
                    <a:cubicBezTo>
                      <a:pt x="361164" y="290541"/>
                      <a:pt x="362501" y="335994"/>
                      <a:pt x="365175" y="358720"/>
                    </a:cubicBezTo>
                    <a:cubicBezTo>
                      <a:pt x="367849" y="381446"/>
                      <a:pt x="368517" y="390805"/>
                      <a:pt x="369185" y="406847"/>
                    </a:cubicBezTo>
                    <a:cubicBezTo>
                      <a:pt x="369853" y="422889"/>
                      <a:pt x="367180" y="434921"/>
                      <a:pt x="369185" y="454973"/>
                    </a:cubicBezTo>
                    <a:cubicBezTo>
                      <a:pt x="371190" y="475025"/>
                      <a:pt x="375870" y="506441"/>
                      <a:pt x="381217" y="527162"/>
                    </a:cubicBezTo>
                    <a:cubicBezTo>
                      <a:pt x="386564" y="547883"/>
                      <a:pt x="398595" y="561920"/>
                      <a:pt x="401269" y="579299"/>
                    </a:cubicBezTo>
                    <a:cubicBezTo>
                      <a:pt x="403943" y="596678"/>
                      <a:pt x="395922" y="610047"/>
                      <a:pt x="397259" y="631436"/>
                    </a:cubicBezTo>
                    <a:cubicBezTo>
                      <a:pt x="398596" y="652825"/>
                      <a:pt x="403274" y="670873"/>
                      <a:pt x="409290" y="707636"/>
                    </a:cubicBezTo>
                    <a:cubicBezTo>
                      <a:pt x="415306" y="744399"/>
                      <a:pt x="426669" y="799878"/>
                      <a:pt x="433353" y="852015"/>
                    </a:cubicBezTo>
                    <a:cubicBezTo>
                      <a:pt x="440037" y="904152"/>
                      <a:pt x="444717" y="985699"/>
                      <a:pt x="449396" y="1020457"/>
                    </a:cubicBezTo>
                    <a:cubicBezTo>
                      <a:pt x="454075" y="1055215"/>
                      <a:pt x="458085" y="1048530"/>
                      <a:pt x="461427" y="1060562"/>
                    </a:cubicBezTo>
                    <a:cubicBezTo>
                      <a:pt x="464769" y="1072594"/>
                      <a:pt x="467443" y="1065910"/>
                      <a:pt x="469448" y="1092647"/>
                    </a:cubicBezTo>
                    <a:cubicBezTo>
                      <a:pt x="471453" y="1119384"/>
                      <a:pt x="470117" y="1169515"/>
                      <a:pt x="473459" y="1220983"/>
                    </a:cubicBezTo>
                    <a:cubicBezTo>
                      <a:pt x="476801" y="1272451"/>
                      <a:pt x="486159" y="1347315"/>
                      <a:pt x="489501" y="1401457"/>
                    </a:cubicBezTo>
                    <a:cubicBezTo>
                      <a:pt x="492843" y="1455599"/>
                      <a:pt x="491506" y="1495036"/>
                      <a:pt x="493511" y="1545836"/>
                    </a:cubicBezTo>
                    <a:cubicBezTo>
                      <a:pt x="495516" y="1596636"/>
                      <a:pt x="501532" y="1664147"/>
                      <a:pt x="501532" y="1706257"/>
                    </a:cubicBezTo>
                    <a:cubicBezTo>
                      <a:pt x="501532" y="1748367"/>
                      <a:pt x="503537" y="1785799"/>
                      <a:pt x="493511" y="1798499"/>
                    </a:cubicBezTo>
                    <a:cubicBezTo>
                      <a:pt x="483485" y="1811199"/>
                      <a:pt x="462096" y="1785131"/>
                      <a:pt x="441375" y="1782457"/>
                    </a:cubicBezTo>
                    <a:cubicBezTo>
                      <a:pt x="420654" y="1779783"/>
                      <a:pt x="385227" y="1767083"/>
                      <a:pt x="369185" y="1782457"/>
                    </a:cubicBezTo>
                    <a:cubicBezTo>
                      <a:pt x="353143" y="1797831"/>
                      <a:pt x="363169" y="1850636"/>
                      <a:pt x="345122" y="1874699"/>
                    </a:cubicBezTo>
                    <a:cubicBezTo>
                      <a:pt x="327075" y="1898762"/>
                      <a:pt x="271596" y="1940204"/>
                      <a:pt x="260901" y="1926836"/>
                    </a:cubicBezTo>
                    <a:cubicBezTo>
                      <a:pt x="250206" y="1913468"/>
                      <a:pt x="275606" y="1833257"/>
                      <a:pt x="280953" y="1794489"/>
                    </a:cubicBezTo>
                    <a:cubicBezTo>
                      <a:pt x="286300" y="1755721"/>
                      <a:pt x="295659" y="1723636"/>
                      <a:pt x="292985" y="1694226"/>
                    </a:cubicBezTo>
                    <a:cubicBezTo>
                      <a:pt x="290311" y="1664816"/>
                      <a:pt x="270258" y="1655458"/>
                      <a:pt x="264911" y="1618026"/>
                    </a:cubicBezTo>
                    <a:cubicBezTo>
                      <a:pt x="259564" y="1580594"/>
                      <a:pt x="268922" y="1520436"/>
                      <a:pt x="260901" y="1469636"/>
                    </a:cubicBezTo>
                    <a:cubicBezTo>
                      <a:pt x="252880" y="1418836"/>
                      <a:pt x="233495" y="1376057"/>
                      <a:pt x="216785" y="1313226"/>
                    </a:cubicBezTo>
                    <a:cubicBezTo>
                      <a:pt x="200075" y="1250395"/>
                      <a:pt x="176012" y="1152805"/>
                      <a:pt x="160638" y="1092647"/>
                    </a:cubicBezTo>
                    <a:cubicBezTo>
                      <a:pt x="145264" y="1032489"/>
                      <a:pt x="132564" y="1023799"/>
                      <a:pt x="124543" y="952278"/>
                    </a:cubicBezTo>
                    <a:cubicBezTo>
                      <a:pt x="116522" y="880757"/>
                      <a:pt x="125211" y="766457"/>
                      <a:pt x="112511" y="663520"/>
                    </a:cubicBezTo>
                    <a:cubicBezTo>
                      <a:pt x="99811" y="560583"/>
                      <a:pt x="62380" y="419546"/>
                      <a:pt x="48343" y="334657"/>
                    </a:cubicBezTo>
                    <a:cubicBezTo>
                      <a:pt x="34306" y="249768"/>
                      <a:pt x="36311" y="208993"/>
                      <a:pt x="28290" y="154183"/>
                    </a:cubicBezTo>
                    <a:cubicBezTo>
                      <a:pt x="20269" y="99373"/>
                      <a:pt x="-2457" y="15151"/>
                      <a:pt x="217" y="1783"/>
                    </a:cubicBezTo>
                    <a:close/>
                  </a:path>
                </a:pathLst>
              </a:cu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2700" dirty="0"/>
              </a:p>
            </p:txBody>
          </p:sp>
          <p:sp>
            <p:nvSpPr>
              <p:cNvPr id="66" name="Freeform 20">
                <a:extLst>
                  <a:ext uri="{FF2B5EF4-FFF2-40B4-BE49-F238E27FC236}">
                    <a16:creationId xmlns:a16="http://schemas.microsoft.com/office/drawing/2014/main" xmlns="" id="{AAB0A842-44AC-4CB0-BB93-C2C140BE23DA}"/>
                  </a:ext>
                </a:extLst>
              </p:cNvPr>
              <p:cNvSpPr/>
              <p:nvPr/>
            </p:nvSpPr>
            <p:spPr>
              <a:xfrm>
                <a:off x="1962627" y="1061611"/>
                <a:ext cx="820807" cy="2475960"/>
              </a:xfrm>
              <a:custGeom>
                <a:avLst/>
                <a:gdLst>
                  <a:gd name="connsiteX0" fmla="*/ 46647 w 820807"/>
                  <a:gd name="connsiteY0" fmla="*/ 1178 h 2475960"/>
                  <a:gd name="connsiteX1" fmla="*/ 90762 w 820807"/>
                  <a:gd name="connsiteY1" fmla="*/ 117484 h 2475960"/>
                  <a:gd name="connsiteX2" fmla="*/ 154931 w 820807"/>
                  <a:gd name="connsiteY2" fmla="*/ 117484 h 2475960"/>
                  <a:gd name="connsiteX3" fmla="*/ 207068 w 820807"/>
                  <a:gd name="connsiteY3" fmla="*/ 93421 h 2475960"/>
                  <a:gd name="connsiteX4" fmla="*/ 239152 w 820807"/>
                  <a:gd name="connsiteY4" fmla="*/ 53315 h 2475960"/>
                  <a:gd name="connsiteX5" fmla="*/ 247173 w 820807"/>
                  <a:gd name="connsiteY5" fmla="*/ 41284 h 2475960"/>
                  <a:gd name="connsiteX6" fmla="*/ 239152 w 820807"/>
                  <a:gd name="connsiteY6" fmla="*/ 69357 h 2475960"/>
                  <a:gd name="connsiteX7" fmla="*/ 239152 w 820807"/>
                  <a:gd name="connsiteY7" fmla="*/ 149568 h 2475960"/>
                  <a:gd name="connsiteX8" fmla="*/ 247173 w 820807"/>
                  <a:gd name="connsiteY8" fmla="*/ 217747 h 2475960"/>
                  <a:gd name="connsiteX9" fmla="*/ 239152 w 820807"/>
                  <a:gd name="connsiteY9" fmla="*/ 326031 h 2475960"/>
                  <a:gd name="connsiteX10" fmla="*/ 251184 w 820807"/>
                  <a:gd name="connsiteY10" fmla="*/ 406242 h 2475960"/>
                  <a:gd name="connsiteX11" fmla="*/ 247173 w 820807"/>
                  <a:gd name="connsiteY11" fmla="*/ 494473 h 2475960"/>
                  <a:gd name="connsiteX12" fmla="*/ 315352 w 820807"/>
                  <a:gd name="connsiteY12" fmla="*/ 622810 h 2475960"/>
                  <a:gd name="connsiteX13" fmla="*/ 391552 w 820807"/>
                  <a:gd name="connsiteY13" fmla="*/ 735105 h 2475960"/>
                  <a:gd name="connsiteX14" fmla="*/ 431657 w 820807"/>
                  <a:gd name="connsiteY14" fmla="*/ 779221 h 2475960"/>
                  <a:gd name="connsiteX15" fmla="*/ 447699 w 820807"/>
                  <a:gd name="connsiteY15" fmla="*/ 743126 h 2475960"/>
                  <a:gd name="connsiteX16" fmla="*/ 491815 w 820807"/>
                  <a:gd name="connsiteY16" fmla="*/ 739115 h 2475960"/>
                  <a:gd name="connsiteX17" fmla="*/ 572026 w 820807"/>
                  <a:gd name="connsiteY17" fmla="*/ 763178 h 2475960"/>
                  <a:gd name="connsiteX18" fmla="*/ 640205 w 820807"/>
                  <a:gd name="connsiteY18" fmla="*/ 811305 h 2475960"/>
                  <a:gd name="connsiteX19" fmla="*/ 684320 w 820807"/>
                  <a:gd name="connsiteY19" fmla="*/ 839378 h 2475960"/>
                  <a:gd name="connsiteX20" fmla="*/ 728436 w 820807"/>
                  <a:gd name="connsiteY20" fmla="*/ 851410 h 2475960"/>
                  <a:gd name="connsiteX21" fmla="*/ 760520 w 820807"/>
                  <a:gd name="connsiteY21" fmla="*/ 827347 h 2475960"/>
                  <a:gd name="connsiteX22" fmla="*/ 780573 w 820807"/>
                  <a:gd name="connsiteY22" fmla="*/ 795263 h 2475960"/>
                  <a:gd name="connsiteX23" fmla="*/ 780573 w 820807"/>
                  <a:gd name="connsiteY23" fmla="*/ 871463 h 2475960"/>
                  <a:gd name="connsiteX24" fmla="*/ 804636 w 820807"/>
                  <a:gd name="connsiteY24" fmla="*/ 943652 h 2475960"/>
                  <a:gd name="connsiteX25" fmla="*/ 816668 w 820807"/>
                  <a:gd name="connsiteY25" fmla="*/ 999800 h 2475960"/>
                  <a:gd name="connsiteX26" fmla="*/ 820678 w 820807"/>
                  <a:gd name="connsiteY26" fmla="*/ 1051936 h 2475960"/>
                  <a:gd name="connsiteX27" fmla="*/ 812657 w 820807"/>
                  <a:gd name="connsiteY27" fmla="*/ 1140168 h 2475960"/>
                  <a:gd name="connsiteX28" fmla="*/ 792605 w 820807"/>
                  <a:gd name="connsiteY28" fmla="*/ 1264494 h 2475960"/>
                  <a:gd name="connsiteX29" fmla="*/ 728436 w 820807"/>
                  <a:gd name="connsiteY29" fmla="*/ 1384810 h 2475960"/>
                  <a:gd name="connsiteX30" fmla="*/ 668278 w 820807"/>
                  <a:gd name="connsiteY30" fmla="*/ 1521168 h 2475960"/>
                  <a:gd name="connsiteX31" fmla="*/ 628173 w 820807"/>
                  <a:gd name="connsiteY31" fmla="*/ 1621431 h 2475960"/>
                  <a:gd name="connsiteX32" fmla="*/ 588068 w 820807"/>
                  <a:gd name="connsiteY32" fmla="*/ 1833989 h 2475960"/>
                  <a:gd name="connsiteX33" fmla="*/ 576036 w 820807"/>
                  <a:gd name="connsiteY33" fmla="*/ 2042536 h 2475960"/>
                  <a:gd name="connsiteX34" fmla="*/ 572026 w 820807"/>
                  <a:gd name="connsiteY34" fmla="*/ 2303221 h 2475960"/>
                  <a:gd name="connsiteX35" fmla="*/ 539941 w 820807"/>
                  <a:gd name="connsiteY35" fmla="*/ 2443589 h 2475960"/>
                  <a:gd name="connsiteX36" fmla="*/ 515878 w 820807"/>
                  <a:gd name="connsiteY36" fmla="*/ 2475673 h 2475960"/>
                  <a:gd name="connsiteX37" fmla="*/ 443689 w 820807"/>
                  <a:gd name="connsiteY37" fmla="*/ 2455621 h 2475960"/>
                  <a:gd name="connsiteX38" fmla="*/ 415615 w 820807"/>
                  <a:gd name="connsiteY38" fmla="*/ 2395463 h 2475960"/>
                  <a:gd name="connsiteX39" fmla="*/ 395562 w 820807"/>
                  <a:gd name="connsiteY39" fmla="*/ 2231031 h 2475960"/>
                  <a:gd name="connsiteX40" fmla="*/ 383531 w 820807"/>
                  <a:gd name="connsiteY40" fmla="*/ 2046547 h 2475960"/>
                  <a:gd name="connsiteX41" fmla="*/ 379520 w 820807"/>
                  <a:gd name="connsiteY41" fmla="*/ 1918210 h 2475960"/>
                  <a:gd name="connsiteX42" fmla="*/ 383531 w 820807"/>
                  <a:gd name="connsiteY42" fmla="*/ 1886126 h 2475960"/>
                  <a:gd name="connsiteX43" fmla="*/ 367489 w 820807"/>
                  <a:gd name="connsiteY43" fmla="*/ 1878105 h 2475960"/>
                  <a:gd name="connsiteX44" fmla="*/ 383531 w 820807"/>
                  <a:gd name="connsiteY44" fmla="*/ 1805915 h 2475960"/>
                  <a:gd name="connsiteX45" fmla="*/ 395562 w 820807"/>
                  <a:gd name="connsiteY45" fmla="*/ 1725705 h 2475960"/>
                  <a:gd name="connsiteX46" fmla="*/ 399573 w 820807"/>
                  <a:gd name="connsiteY46" fmla="*/ 1613410 h 2475960"/>
                  <a:gd name="connsiteX47" fmla="*/ 395562 w 820807"/>
                  <a:gd name="connsiteY47" fmla="*/ 1517157 h 2475960"/>
                  <a:gd name="connsiteX48" fmla="*/ 383531 w 820807"/>
                  <a:gd name="connsiteY48" fmla="*/ 1364757 h 2475960"/>
                  <a:gd name="connsiteX49" fmla="*/ 351447 w 820807"/>
                  <a:gd name="connsiteY49" fmla="*/ 1280536 h 2475960"/>
                  <a:gd name="connsiteX50" fmla="*/ 327384 w 820807"/>
                  <a:gd name="connsiteY50" fmla="*/ 1152200 h 2475960"/>
                  <a:gd name="connsiteX51" fmla="*/ 291289 w 820807"/>
                  <a:gd name="connsiteY51" fmla="*/ 1084021 h 2475960"/>
                  <a:gd name="connsiteX52" fmla="*/ 183005 w 820807"/>
                  <a:gd name="connsiteY52" fmla="*/ 971726 h 2475960"/>
                  <a:gd name="connsiteX53" fmla="*/ 146910 w 820807"/>
                  <a:gd name="connsiteY53" fmla="*/ 887505 h 2475960"/>
                  <a:gd name="connsiteX54" fmla="*/ 74720 w 820807"/>
                  <a:gd name="connsiteY54" fmla="*/ 743126 h 2475960"/>
                  <a:gd name="connsiteX55" fmla="*/ 50657 w 820807"/>
                  <a:gd name="connsiteY55" fmla="*/ 695000 h 2475960"/>
                  <a:gd name="connsiteX56" fmla="*/ 30605 w 820807"/>
                  <a:gd name="connsiteY56" fmla="*/ 642863 h 2475960"/>
                  <a:gd name="connsiteX57" fmla="*/ 14562 w 820807"/>
                  <a:gd name="connsiteY57" fmla="*/ 486452 h 2475960"/>
                  <a:gd name="connsiteX58" fmla="*/ 6541 w 820807"/>
                  <a:gd name="connsiteY58" fmla="*/ 374157 h 2475960"/>
                  <a:gd name="connsiteX59" fmla="*/ 2531 w 820807"/>
                  <a:gd name="connsiteY59" fmla="*/ 261863 h 2475960"/>
                  <a:gd name="connsiteX60" fmla="*/ 2531 w 820807"/>
                  <a:gd name="connsiteY60" fmla="*/ 249831 h 2475960"/>
                  <a:gd name="connsiteX61" fmla="*/ 34615 w 820807"/>
                  <a:gd name="connsiteY61" fmla="*/ 129515 h 2475960"/>
                  <a:gd name="connsiteX62" fmla="*/ 46647 w 820807"/>
                  <a:gd name="connsiteY62" fmla="*/ 61336 h 2475960"/>
                  <a:gd name="connsiteX63" fmla="*/ 46647 w 820807"/>
                  <a:gd name="connsiteY63" fmla="*/ 1178 h 24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20807" h="2475960">
                    <a:moveTo>
                      <a:pt x="46647" y="1178"/>
                    </a:moveTo>
                    <a:cubicBezTo>
                      <a:pt x="53999" y="10536"/>
                      <a:pt x="72715" y="98100"/>
                      <a:pt x="90762" y="117484"/>
                    </a:cubicBezTo>
                    <a:cubicBezTo>
                      <a:pt x="108809" y="136868"/>
                      <a:pt x="135547" y="121494"/>
                      <a:pt x="154931" y="117484"/>
                    </a:cubicBezTo>
                    <a:cubicBezTo>
                      <a:pt x="174315" y="113474"/>
                      <a:pt x="193031" y="104116"/>
                      <a:pt x="207068" y="93421"/>
                    </a:cubicBezTo>
                    <a:cubicBezTo>
                      <a:pt x="221105" y="82726"/>
                      <a:pt x="232468" y="62004"/>
                      <a:pt x="239152" y="53315"/>
                    </a:cubicBezTo>
                    <a:cubicBezTo>
                      <a:pt x="245836" y="44626"/>
                      <a:pt x="247173" y="38610"/>
                      <a:pt x="247173" y="41284"/>
                    </a:cubicBezTo>
                    <a:cubicBezTo>
                      <a:pt x="247173" y="43958"/>
                      <a:pt x="240489" y="51310"/>
                      <a:pt x="239152" y="69357"/>
                    </a:cubicBezTo>
                    <a:cubicBezTo>
                      <a:pt x="237815" y="87404"/>
                      <a:pt x="237815" y="124837"/>
                      <a:pt x="239152" y="149568"/>
                    </a:cubicBezTo>
                    <a:cubicBezTo>
                      <a:pt x="240489" y="174299"/>
                      <a:pt x="247173" y="188337"/>
                      <a:pt x="247173" y="217747"/>
                    </a:cubicBezTo>
                    <a:cubicBezTo>
                      <a:pt x="247173" y="247157"/>
                      <a:pt x="238484" y="294615"/>
                      <a:pt x="239152" y="326031"/>
                    </a:cubicBezTo>
                    <a:cubicBezTo>
                      <a:pt x="239820" y="357447"/>
                      <a:pt x="249847" y="378168"/>
                      <a:pt x="251184" y="406242"/>
                    </a:cubicBezTo>
                    <a:cubicBezTo>
                      <a:pt x="252521" y="434316"/>
                      <a:pt x="236478" y="458378"/>
                      <a:pt x="247173" y="494473"/>
                    </a:cubicBezTo>
                    <a:cubicBezTo>
                      <a:pt x="257868" y="530568"/>
                      <a:pt x="291289" y="582705"/>
                      <a:pt x="315352" y="622810"/>
                    </a:cubicBezTo>
                    <a:cubicBezTo>
                      <a:pt x="339415" y="662915"/>
                      <a:pt x="372168" y="709037"/>
                      <a:pt x="391552" y="735105"/>
                    </a:cubicBezTo>
                    <a:cubicBezTo>
                      <a:pt x="410936" y="761173"/>
                      <a:pt x="422299" y="777884"/>
                      <a:pt x="431657" y="779221"/>
                    </a:cubicBezTo>
                    <a:cubicBezTo>
                      <a:pt x="441015" y="780558"/>
                      <a:pt x="437673" y="749810"/>
                      <a:pt x="447699" y="743126"/>
                    </a:cubicBezTo>
                    <a:cubicBezTo>
                      <a:pt x="457725" y="736442"/>
                      <a:pt x="471094" y="735773"/>
                      <a:pt x="491815" y="739115"/>
                    </a:cubicBezTo>
                    <a:cubicBezTo>
                      <a:pt x="512536" y="742457"/>
                      <a:pt x="547294" y="751146"/>
                      <a:pt x="572026" y="763178"/>
                    </a:cubicBezTo>
                    <a:cubicBezTo>
                      <a:pt x="596758" y="775210"/>
                      <a:pt x="621489" y="798605"/>
                      <a:pt x="640205" y="811305"/>
                    </a:cubicBezTo>
                    <a:cubicBezTo>
                      <a:pt x="658921" y="824005"/>
                      <a:pt x="669615" y="832694"/>
                      <a:pt x="684320" y="839378"/>
                    </a:cubicBezTo>
                    <a:cubicBezTo>
                      <a:pt x="699025" y="846062"/>
                      <a:pt x="715736" y="853415"/>
                      <a:pt x="728436" y="851410"/>
                    </a:cubicBezTo>
                    <a:cubicBezTo>
                      <a:pt x="741136" y="849405"/>
                      <a:pt x="751831" y="836705"/>
                      <a:pt x="760520" y="827347"/>
                    </a:cubicBezTo>
                    <a:cubicBezTo>
                      <a:pt x="769209" y="817989"/>
                      <a:pt x="777231" y="787910"/>
                      <a:pt x="780573" y="795263"/>
                    </a:cubicBezTo>
                    <a:cubicBezTo>
                      <a:pt x="783915" y="802616"/>
                      <a:pt x="776563" y="846732"/>
                      <a:pt x="780573" y="871463"/>
                    </a:cubicBezTo>
                    <a:cubicBezTo>
                      <a:pt x="784583" y="896194"/>
                      <a:pt x="798620" y="922263"/>
                      <a:pt x="804636" y="943652"/>
                    </a:cubicBezTo>
                    <a:cubicBezTo>
                      <a:pt x="810652" y="965042"/>
                      <a:pt x="813994" y="981753"/>
                      <a:pt x="816668" y="999800"/>
                    </a:cubicBezTo>
                    <a:cubicBezTo>
                      <a:pt x="819342" y="1017847"/>
                      <a:pt x="821346" y="1028541"/>
                      <a:pt x="820678" y="1051936"/>
                    </a:cubicBezTo>
                    <a:cubicBezTo>
                      <a:pt x="820010" y="1075331"/>
                      <a:pt x="817336" y="1104742"/>
                      <a:pt x="812657" y="1140168"/>
                    </a:cubicBezTo>
                    <a:cubicBezTo>
                      <a:pt x="807978" y="1175594"/>
                      <a:pt x="806642" y="1223720"/>
                      <a:pt x="792605" y="1264494"/>
                    </a:cubicBezTo>
                    <a:cubicBezTo>
                      <a:pt x="778568" y="1305268"/>
                      <a:pt x="749157" y="1342031"/>
                      <a:pt x="728436" y="1384810"/>
                    </a:cubicBezTo>
                    <a:cubicBezTo>
                      <a:pt x="707715" y="1427589"/>
                      <a:pt x="684989" y="1481731"/>
                      <a:pt x="668278" y="1521168"/>
                    </a:cubicBezTo>
                    <a:cubicBezTo>
                      <a:pt x="651568" y="1560605"/>
                      <a:pt x="641541" y="1569294"/>
                      <a:pt x="628173" y="1621431"/>
                    </a:cubicBezTo>
                    <a:cubicBezTo>
                      <a:pt x="614805" y="1673568"/>
                      <a:pt x="596758" y="1763805"/>
                      <a:pt x="588068" y="1833989"/>
                    </a:cubicBezTo>
                    <a:cubicBezTo>
                      <a:pt x="579379" y="1904173"/>
                      <a:pt x="578710" y="1964331"/>
                      <a:pt x="576036" y="2042536"/>
                    </a:cubicBezTo>
                    <a:cubicBezTo>
                      <a:pt x="573362" y="2120741"/>
                      <a:pt x="578042" y="2236379"/>
                      <a:pt x="572026" y="2303221"/>
                    </a:cubicBezTo>
                    <a:cubicBezTo>
                      <a:pt x="566010" y="2370063"/>
                      <a:pt x="549299" y="2414847"/>
                      <a:pt x="539941" y="2443589"/>
                    </a:cubicBezTo>
                    <a:cubicBezTo>
                      <a:pt x="530583" y="2472331"/>
                      <a:pt x="531920" y="2473668"/>
                      <a:pt x="515878" y="2475673"/>
                    </a:cubicBezTo>
                    <a:cubicBezTo>
                      <a:pt x="499836" y="2477678"/>
                      <a:pt x="460399" y="2468989"/>
                      <a:pt x="443689" y="2455621"/>
                    </a:cubicBezTo>
                    <a:cubicBezTo>
                      <a:pt x="426979" y="2442253"/>
                      <a:pt x="423636" y="2432895"/>
                      <a:pt x="415615" y="2395463"/>
                    </a:cubicBezTo>
                    <a:cubicBezTo>
                      <a:pt x="407594" y="2358031"/>
                      <a:pt x="400909" y="2289184"/>
                      <a:pt x="395562" y="2231031"/>
                    </a:cubicBezTo>
                    <a:cubicBezTo>
                      <a:pt x="390215" y="2172878"/>
                      <a:pt x="386205" y="2098684"/>
                      <a:pt x="383531" y="2046547"/>
                    </a:cubicBezTo>
                    <a:cubicBezTo>
                      <a:pt x="380857" y="1994410"/>
                      <a:pt x="379520" y="1944947"/>
                      <a:pt x="379520" y="1918210"/>
                    </a:cubicBezTo>
                    <a:cubicBezTo>
                      <a:pt x="379520" y="1891473"/>
                      <a:pt x="385536" y="1892810"/>
                      <a:pt x="383531" y="1886126"/>
                    </a:cubicBezTo>
                    <a:cubicBezTo>
                      <a:pt x="381526" y="1879442"/>
                      <a:pt x="367489" y="1891473"/>
                      <a:pt x="367489" y="1878105"/>
                    </a:cubicBezTo>
                    <a:cubicBezTo>
                      <a:pt x="367489" y="1864737"/>
                      <a:pt x="378852" y="1831315"/>
                      <a:pt x="383531" y="1805915"/>
                    </a:cubicBezTo>
                    <a:cubicBezTo>
                      <a:pt x="388210" y="1780515"/>
                      <a:pt x="392888" y="1757789"/>
                      <a:pt x="395562" y="1725705"/>
                    </a:cubicBezTo>
                    <a:cubicBezTo>
                      <a:pt x="398236" y="1693621"/>
                      <a:pt x="399573" y="1648168"/>
                      <a:pt x="399573" y="1613410"/>
                    </a:cubicBezTo>
                    <a:cubicBezTo>
                      <a:pt x="399573" y="1578652"/>
                      <a:pt x="398236" y="1558599"/>
                      <a:pt x="395562" y="1517157"/>
                    </a:cubicBezTo>
                    <a:cubicBezTo>
                      <a:pt x="392888" y="1475715"/>
                      <a:pt x="390884" y="1404194"/>
                      <a:pt x="383531" y="1364757"/>
                    </a:cubicBezTo>
                    <a:cubicBezTo>
                      <a:pt x="376179" y="1325320"/>
                      <a:pt x="360805" y="1315962"/>
                      <a:pt x="351447" y="1280536"/>
                    </a:cubicBezTo>
                    <a:cubicBezTo>
                      <a:pt x="342089" y="1245110"/>
                      <a:pt x="337410" y="1184953"/>
                      <a:pt x="327384" y="1152200"/>
                    </a:cubicBezTo>
                    <a:cubicBezTo>
                      <a:pt x="317358" y="1119447"/>
                      <a:pt x="315352" y="1114100"/>
                      <a:pt x="291289" y="1084021"/>
                    </a:cubicBezTo>
                    <a:cubicBezTo>
                      <a:pt x="267226" y="1053942"/>
                      <a:pt x="207068" y="1004479"/>
                      <a:pt x="183005" y="971726"/>
                    </a:cubicBezTo>
                    <a:cubicBezTo>
                      <a:pt x="158942" y="938973"/>
                      <a:pt x="164957" y="925605"/>
                      <a:pt x="146910" y="887505"/>
                    </a:cubicBezTo>
                    <a:cubicBezTo>
                      <a:pt x="128863" y="849405"/>
                      <a:pt x="74720" y="743126"/>
                      <a:pt x="74720" y="743126"/>
                    </a:cubicBezTo>
                    <a:cubicBezTo>
                      <a:pt x="58678" y="711042"/>
                      <a:pt x="58009" y="711710"/>
                      <a:pt x="50657" y="695000"/>
                    </a:cubicBezTo>
                    <a:cubicBezTo>
                      <a:pt x="43305" y="678290"/>
                      <a:pt x="36621" y="677621"/>
                      <a:pt x="30605" y="642863"/>
                    </a:cubicBezTo>
                    <a:cubicBezTo>
                      <a:pt x="24589" y="608105"/>
                      <a:pt x="18573" y="531236"/>
                      <a:pt x="14562" y="486452"/>
                    </a:cubicBezTo>
                    <a:cubicBezTo>
                      <a:pt x="10551" y="441668"/>
                      <a:pt x="8546" y="411588"/>
                      <a:pt x="6541" y="374157"/>
                    </a:cubicBezTo>
                    <a:cubicBezTo>
                      <a:pt x="4536" y="336726"/>
                      <a:pt x="3199" y="282584"/>
                      <a:pt x="2531" y="261863"/>
                    </a:cubicBezTo>
                    <a:cubicBezTo>
                      <a:pt x="1863" y="241142"/>
                      <a:pt x="-2816" y="271889"/>
                      <a:pt x="2531" y="249831"/>
                    </a:cubicBezTo>
                    <a:cubicBezTo>
                      <a:pt x="7878" y="227773"/>
                      <a:pt x="27262" y="160931"/>
                      <a:pt x="34615" y="129515"/>
                    </a:cubicBezTo>
                    <a:cubicBezTo>
                      <a:pt x="41968" y="98099"/>
                      <a:pt x="43973" y="82057"/>
                      <a:pt x="46647" y="61336"/>
                    </a:cubicBezTo>
                    <a:cubicBezTo>
                      <a:pt x="49321" y="40615"/>
                      <a:pt x="39295" y="-8180"/>
                      <a:pt x="46647" y="1178"/>
                    </a:cubicBezTo>
                    <a:close/>
                  </a:path>
                </a:pathLst>
              </a:cu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2700"/>
              </a:p>
            </p:txBody>
          </p:sp>
          <p:sp>
            <p:nvSpPr>
              <p:cNvPr id="67" name="Freeform 21">
                <a:extLst>
                  <a:ext uri="{FF2B5EF4-FFF2-40B4-BE49-F238E27FC236}">
                    <a16:creationId xmlns:a16="http://schemas.microsoft.com/office/drawing/2014/main" xmlns="" id="{DF6FCCC0-3B79-4399-81B7-986DF464FFB3}"/>
                  </a:ext>
                </a:extLst>
              </p:cNvPr>
              <p:cNvSpPr/>
              <p:nvPr/>
            </p:nvSpPr>
            <p:spPr>
              <a:xfrm>
                <a:off x="3369294" y="3701664"/>
                <a:ext cx="188144" cy="101390"/>
              </a:xfrm>
              <a:custGeom>
                <a:avLst/>
                <a:gdLst>
                  <a:gd name="connsiteX0" fmla="*/ 176546 w 188144"/>
                  <a:gd name="connsiteY0" fmla="*/ 11816 h 101390"/>
                  <a:gd name="connsiteX1" fmla="*/ 181626 w 188144"/>
                  <a:gd name="connsiteY1" fmla="*/ 98176 h 101390"/>
                  <a:gd name="connsiteX2" fmla="*/ 156226 w 188144"/>
                  <a:gd name="connsiteY2" fmla="*/ 82936 h 101390"/>
                  <a:gd name="connsiteX3" fmla="*/ 105426 w 188144"/>
                  <a:gd name="connsiteY3" fmla="*/ 82936 h 101390"/>
                  <a:gd name="connsiteX4" fmla="*/ 49546 w 188144"/>
                  <a:gd name="connsiteY4" fmla="*/ 88016 h 101390"/>
                  <a:gd name="connsiteX5" fmla="*/ 3826 w 188144"/>
                  <a:gd name="connsiteY5" fmla="*/ 98176 h 101390"/>
                  <a:gd name="connsiteX6" fmla="*/ 8906 w 188144"/>
                  <a:gd name="connsiteY6" fmla="*/ 52456 h 101390"/>
                  <a:gd name="connsiteX7" fmla="*/ 59706 w 188144"/>
                  <a:gd name="connsiteY7" fmla="*/ 6736 h 101390"/>
                  <a:gd name="connsiteX8" fmla="*/ 176546 w 188144"/>
                  <a:gd name="connsiteY8" fmla="*/ 11816 h 10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44" h="101390">
                    <a:moveTo>
                      <a:pt x="176546" y="11816"/>
                    </a:moveTo>
                    <a:cubicBezTo>
                      <a:pt x="196866" y="27056"/>
                      <a:pt x="185013" y="86323"/>
                      <a:pt x="181626" y="98176"/>
                    </a:cubicBezTo>
                    <a:cubicBezTo>
                      <a:pt x="178239" y="110029"/>
                      <a:pt x="168926" y="85476"/>
                      <a:pt x="156226" y="82936"/>
                    </a:cubicBezTo>
                    <a:cubicBezTo>
                      <a:pt x="143526" y="80396"/>
                      <a:pt x="123206" y="82089"/>
                      <a:pt x="105426" y="82936"/>
                    </a:cubicBezTo>
                    <a:cubicBezTo>
                      <a:pt x="87646" y="83783"/>
                      <a:pt x="66479" y="85476"/>
                      <a:pt x="49546" y="88016"/>
                    </a:cubicBezTo>
                    <a:cubicBezTo>
                      <a:pt x="32613" y="90556"/>
                      <a:pt x="10599" y="104103"/>
                      <a:pt x="3826" y="98176"/>
                    </a:cubicBezTo>
                    <a:cubicBezTo>
                      <a:pt x="-2947" y="92249"/>
                      <a:pt x="-407" y="67696"/>
                      <a:pt x="8906" y="52456"/>
                    </a:cubicBezTo>
                    <a:cubicBezTo>
                      <a:pt x="18219" y="37216"/>
                      <a:pt x="39386" y="16049"/>
                      <a:pt x="59706" y="6736"/>
                    </a:cubicBezTo>
                    <a:cubicBezTo>
                      <a:pt x="80026" y="-2577"/>
                      <a:pt x="156226" y="-3424"/>
                      <a:pt x="176546" y="118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Freeform 22">
                <a:extLst>
                  <a:ext uri="{FF2B5EF4-FFF2-40B4-BE49-F238E27FC236}">
                    <a16:creationId xmlns:a16="http://schemas.microsoft.com/office/drawing/2014/main" xmlns="" id="{7FBA1C23-1451-462F-95FC-C9D68C6B376F}"/>
                  </a:ext>
                </a:extLst>
              </p:cNvPr>
              <p:cNvSpPr/>
              <p:nvPr/>
            </p:nvSpPr>
            <p:spPr>
              <a:xfrm>
                <a:off x="2013205" y="1026478"/>
                <a:ext cx="200477" cy="252445"/>
              </a:xfrm>
              <a:custGeom>
                <a:avLst/>
                <a:gdLst>
                  <a:gd name="connsiteX0" fmla="*/ 196595 w 198015"/>
                  <a:gd name="connsiteY0" fmla="*/ 136842 h 252445"/>
                  <a:gd name="connsiteX1" fmla="*/ 176275 w 198015"/>
                  <a:gd name="connsiteY1" fmla="*/ 86042 h 252445"/>
                  <a:gd name="connsiteX2" fmla="*/ 181355 w 198015"/>
                  <a:gd name="connsiteY2" fmla="*/ 40322 h 252445"/>
                  <a:gd name="connsiteX3" fmla="*/ 155955 w 198015"/>
                  <a:gd name="connsiteY3" fmla="*/ 9842 h 252445"/>
                  <a:gd name="connsiteX4" fmla="*/ 155955 w 198015"/>
                  <a:gd name="connsiteY4" fmla="*/ 50482 h 252445"/>
                  <a:gd name="connsiteX5" fmla="*/ 110235 w 198015"/>
                  <a:gd name="connsiteY5" fmla="*/ 65722 h 252445"/>
                  <a:gd name="connsiteX6" fmla="*/ 64515 w 198015"/>
                  <a:gd name="connsiteY6" fmla="*/ 65722 h 252445"/>
                  <a:gd name="connsiteX7" fmla="*/ 23875 w 198015"/>
                  <a:gd name="connsiteY7" fmla="*/ 20002 h 252445"/>
                  <a:gd name="connsiteX8" fmla="*/ 3555 w 198015"/>
                  <a:gd name="connsiteY8" fmla="*/ 4762 h 252445"/>
                  <a:gd name="connsiteX9" fmla="*/ 3555 w 198015"/>
                  <a:gd name="connsiteY9" fmla="*/ 101282 h 252445"/>
                  <a:gd name="connsiteX10" fmla="*/ 39115 w 198015"/>
                  <a:gd name="connsiteY10" fmla="*/ 243522 h 252445"/>
                  <a:gd name="connsiteX11" fmla="*/ 130555 w 198015"/>
                  <a:gd name="connsiteY11" fmla="*/ 228282 h 252445"/>
                  <a:gd name="connsiteX12" fmla="*/ 196595 w 198015"/>
                  <a:gd name="connsiteY12" fmla="*/ 136842 h 252445"/>
                  <a:gd name="connsiteX0" fmla="*/ 196595 w 200477"/>
                  <a:gd name="connsiteY0" fmla="*/ 136842 h 252445"/>
                  <a:gd name="connsiteX1" fmla="*/ 191515 w 200477"/>
                  <a:gd name="connsiteY1" fmla="*/ 80962 h 252445"/>
                  <a:gd name="connsiteX2" fmla="*/ 181355 w 200477"/>
                  <a:gd name="connsiteY2" fmla="*/ 40322 h 252445"/>
                  <a:gd name="connsiteX3" fmla="*/ 155955 w 200477"/>
                  <a:gd name="connsiteY3" fmla="*/ 9842 h 252445"/>
                  <a:gd name="connsiteX4" fmla="*/ 155955 w 200477"/>
                  <a:gd name="connsiteY4" fmla="*/ 50482 h 252445"/>
                  <a:gd name="connsiteX5" fmla="*/ 110235 w 200477"/>
                  <a:gd name="connsiteY5" fmla="*/ 65722 h 252445"/>
                  <a:gd name="connsiteX6" fmla="*/ 64515 w 200477"/>
                  <a:gd name="connsiteY6" fmla="*/ 65722 h 252445"/>
                  <a:gd name="connsiteX7" fmla="*/ 23875 w 200477"/>
                  <a:gd name="connsiteY7" fmla="*/ 20002 h 252445"/>
                  <a:gd name="connsiteX8" fmla="*/ 3555 w 200477"/>
                  <a:gd name="connsiteY8" fmla="*/ 4762 h 252445"/>
                  <a:gd name="connsiteX9" fmla="*/ 3555 w 200477"/>
                  <a:gd name="connsiteY9" fmla="*/ 101282 h 252445"/>
                  <a:gd name="connsiteX10" fmla="*/ 39115 w 200477"/>
                  <a:gd name="connsiteY10" fmla="*/ 243522 h 252445"/>
                  <a:gd name="connsiteX11" fmla="*/ 130555 w 200477"/>
                  <a:gd name="connsiteY11" fmla="*/ 228282 h 252445"/>
                  <a:gd name="connsiteX12" fmla="*/ 196595 w 200477"/>
                  <a:gd name="connsiteY12" fmla="*/ 136842 h 25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77" h="252445">
                    <a:moveTo>
                      <a:pt x="196595" y="136842"/>
                    </a:moveTo>
                    <a:cubicBezTo>
                      <a:pt x="206755" y="112289"/>
                      <a:pt x="194055" y="97049"/>
                      <a:pt x="191515" y="80962"/>
                    </a:cubicBezTo>
                    <a:cubicBezTo>
                      <a:pt x="188975" y="64875"/>
                      <a:pt x="187282" y="52175"/>
                      <a:pt x="181355" y="40322"/>
                    </a:cubicBezTo>
                    <a:cubicBezTo>
                      <a:pt x="175428" y="28469"/>
                      <a:pt x="160188" y="8149"/>
                      <a:pt x="155955" y="9842"/>
                    </a:cubicBezTo>
                    <a:cubicBezTo>
                      <a:pt x="151722" y="11535"/>
                      <a:pt x="163575" y="41169"/>
                      <a:pt x="155955" y="50482"/>
                    </a:cubicBezTo>
                    <a:cubicBezTo>
                      <a:pt x="148335" y="59795"/>
                      <a:pt x="125475" y="63182"/>
                      <a:pt x="110235" y="65722"/>
                    </a:cubicBezTo>
                    <a:cubicBezTo>
                      <a:pt x="94995" y="68262"/>
                      <a:pt x="78908" y="73342"/>
                      <a:pt x="64515" y="65722"/>
                    </a:cubicBezTo>
                    <a:cubicBezTo>
                      <a:pt x="50122" y="58102"/>
                      <a:pt x="34035" y="30162"/>
                      <a:pt x="23875" y="20002"/>
                    </a:cubicBezTo>
                    <a:cubicBezTo>
                      <a:pt x="13715" y="9842"/>
                      <a:pt x="6942" y="-8785"/>
                      <a:pt x="3555" y="4762"/>
                    </a:cubicBezTo>
                    <a:cubicBezTo>
                      <a:pt x="168" y="18309"/>
                      <a:pt x="-2372" y="61489"/>
                      <a:pt x="3555" y="101282"/>
                    </a:cubicBezTo>
                    <a:cubicBezTo>
                      <a:pt x="9482" y="141075"/>
                      <a:pt x="17948" y="222355"/>
                      <a:pt x="39115" y="243522"/>
                    </a:cubicBezTo>
                    <a:cubicBezTo>
                      <a:pt x="60282" y="264689"/>
                      <a:pt x="106848" y="243522"/>
                      <a:pt x="130555" y="228282"/>
                    </a:cubicBezTo>
                    <a:cubicBezTo>
                      <a:pt x="154262" y="213042"/>
                      <a:pt x="186435" y="161395"/>
                      <a:pt x="196595" y="13684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70" name="TextBox 69">
            <a:extLst>
              <a:ext uri="{FF2B5EF4-FFF2-40B4-BE49-F238E27FC236}">
                <a16:creationId xmlns:a16="http://schemas.microsoft.com/office/drawing/2014/main" xmlns="" id="{A3554326-E479-45F8-80F9-2C1126C56CE4}"/>
              </a:ext>
            </a:extLst>
          </p:cNvPr>
          <p:cNvSpPr txBox="1"/>
          <p:nvPr/>
        </p:nvSpPr>
        <p:spPr>
          <a:xfrm>
            <a:off x="4375177" y="1369639"/>
            <a:ext cx="2860556" cy="830997"/>
          </a:xfrm>
          <a:prstGeom prst="rect">
            <a:avLst/>
          </a:prstGeom>
          <a:noFill/>
        </p:spPr>
        <p:txBody>
          <a:bodyPr wrap="square" rtlCol="0">
            <a:spAutoFit/>
          </a:bodyPr>
          <a:lstStyle/>
          <a:p>
            <a:pPr algn="ctr"/>
            <a:r>
              <a:rPr lang="id-ID" sz="1600" b="1" dirty="0">
                <a:latin typeface="Segoe UI" panose="020B0502040204020203" pitchFamily="34" charset="0"/>
                <a:ea typeface="Segoe UI" panose="020B0502040204020203" pitchFamily="34" charset="0"/>
                <a:cs typeface="Segoe UI" panose="020B0502040204020203" pitchFamily="34" charset="0"/>
              </a:rPr>
              <a:t>Profesionalisme bergantung pada 3 buah faktor, yaitu :</a:t>
            </a:r>
            <a:endParaRPr lang="en-US" sz="1600" b="1" dirty="0">
              <a:latin typeface="Segoe UI" panose="020B0502040204020203" pitchFamily="34" charset="0"/>
              <a:ea typeface="Segoe UI" panose="020B0502040204020203" pitchFamily="34" charset="0"/>
              <a:cs typeface="Segoe UI" panose="020B0502040204020203" pitchFamily="34" charset="0"/>
            </a:endParaRPr>
          </a:p>
        </p:txBody>
      </p:sp>
      <p:sp>
        <p:nvSpPr>
          <p:cNvPr id="71" name="TextBox 70">
            <a:extLst>
              <a:ext uri="{FF2B5EF4-FFF2-40B4-BE49-F238E27FC236}">
                <a16:creationId xmlns:a16="http://schemas.microsoft.com/office/drawing/2014/main" xmlns="" id="{A3554326-E479-45F8-80F9-2C1126C56CE4}"/>
              </a:ext>
            </a:extLst>
          </p:cNvPr>
          <p:cNvSpPr txBox="1"/>
          <p:nvPr/>
        </p:nvSpPr>
        <p:spPr>
          <a:xfrm>
            <a:off x="2043614" y="3542463"/>
            <a:ext cx="2860556" cy="830997"/>
          </a:xfrm>
          <a:prstGeom prst="rect">
            <a:avLst/>
          </a:prstGeom>
          <a:noFill/>
        </p:spPr>
        <p:txBody>
          <a:bodyPr wrap="square" rtlCol="0">
            <a:spAutoFit/>
          </a:bodyPr>
          <a:lstStyle/>
          <a:p>
            <a:pPr algn="ctr"/>
            <a:r>
              <a:rPr lang="id-ID" sz="1600" b="1" dirty="0">
                <a:solidFill>
                  <a:srgbClr val="FF0000"/>
                </a:solidFill>
                <a:latin typeface="Segoe UI" panose="020B0502040204020203" pitchFamily="34" charset="0"/>
                <a:ea typeface="Segoe UI" panose="020B0502040204020203" pitchFamily="34" charset="0"/>
                <a:cs typeface="Segoe UI" panose="020B0502040204020203" pitchFamily="34" charset="0"/>
              </a:rPr>
              <a:t>KOMPETENSI</a:t>
            </a:r>
          </a:p>
          <a:p>
            <a:pPr algn="ctr"/>
            <a:r>
              <a:rPr lang="id-ID" sz="1600" dirty="0">
                <a:latin typeface="Segoe UI" panose="020B0502040204020203" pitchFamily="34" charset="0"/>
                <a:ea typeface="Segoe UI" panose="020B0502040204020203" pitchFamily="34" charset="0"/>
                <a:cs typeface="Segoe UI" panose="020B0502040204020203" pitchFamily="34" charset="0"/>
              </a:rPr>
              <a:t>Pendidikan, Keterampilan, Pengalaman</a:t>
            </a:r>
          </a:p>
        </p:txBody>
      </p:sp>
      <p:sp>
        <p:nvSpPr>
          <p:cNvPr id="72" name="TextBox 71">
            <a:extLst>
              <a:ext uri="{FF2B5EF4-FFF2-40B4-BE49-F238E27FC236}">
                <a16:creationId xmlns:a16="http://schemas.microsoft.com/office/drawing/2014/main" xmlns="" id="{A3554326-E479-45F8-80F9-2C1126C56CE4}"/>
              </a:ext>
            </a:extLst>
          </p:cNvPr>
          <p:cNvSpPr txBox="1"/>
          <p:nvPr/>
        </p:nvSpPr>
        <p:spPr>
          <a:xfrm>
            <a:off x="6726083" y="3440747"/>
            <a:ext cx="2860556" cy="1077218"/>
          </a:xfrm>
          <a:prstGeom prst="rect">
            <a:avLst/>
          </a:prstGeom>
          <a:noFill/>
        </p:spPr>
        <p:txBody>
          <a:bodyPr wrap="square" rtlCol="0">
            <a:spAutoFit/>
          </a:bodyPr>
          <a:lstStyle/>
          <a:p>
            <a:pPr algn="ctr"/>
            <a:r>
              <a:rPr lang="id-ID" sz="1600" b="1" dirty="0">
                <a:solidFill>
                  <a:srgbClr val="FF0000"/>
                </a:solidFill>
                <a:latin typeface="Segoe UI" panose="020B0502040204020203" pitchFamily="34" charset="0"/>
                <a:ea typeface="Segoe UI" panose="020B0502040204020203" pitchFamily="34" charset="0"/>
                <a:cs typeface="Segoe UI" panose="020B0502040204020203" pitchFamily="34" charset="0"/>
              </a:rPr>
              <a:t>KINERJA</a:t>
            </a:r>
          </a:p>
          <a:p>
            <a:pPr algn="ctr"/>
            <a:r>
              <a:rPr lang="id-ID" sz="1600" dirty="0">
                <a:latin typeface="Segoe UI" panose="020B0502040204020203" pitchFamily="34" charset="0"/>
                <a:ea typeface="Segoe UI" panose="020B0502040204020203" pitchFamily="34" charset="0"/>
                <a:cs typeface="Segoe UI" panose="020B0502040204020203" pitchFamily="34" charset="0"/>
              </a:rPr>
              <a:t>Prestasi yang diberikan seseorang atas unjuk kerja yang dicapainya</a:t>
            </a:r>
          </a:p>
        </p:txBody>
      </p:sp>
      <p:sp>
        <p:nvSpPr>
          <p:cNvPr id="73" name="TextBox 72">
            <a:extLst>
              <a:ext uri="{FF2B5EF4-FFF2-40B4-BE49-F238E27FC236}">
                <a16:creationId xmlns:a16="http://schemas.microsoft.com/office/drawing/2014/main" xmlns="" id="{A3554326-E479-45F8-80F9-2C1126C56CE4}"/>
              </a:ext>
            </a:extLst>
          </p:cNvPr>
          <p:cNvSpPr txBox="1"/>
          <p:nvPr/>
        </p:nvSpPr>
        <p:spPr>
          <a:xfrm>
            <a:off x="5272023" y="5089914"/>
            <a:ext cx="2860556" cy="584775"/>
          </a:xfrm>
          <a:prstGeom prst="rect">
            <a:avLst/>
          </a:prstGeom>
          <a:noFill/>
        </p:spPr>
        <p:txBody>
          <a:bodyPr wrap="square" rtlCol="0">
            <a:spAutoFit/>
          </a:bodyPr>
          <a:lstStyle/>
          <a:p>
            <a:pPr algn="ctr"/>
            <a:r>
              <a:rPr lang="id-ID" sz="1600" b="1" dirty="0">
                <a:solidFill>
                  <a:srgbClr val="FF0000"/>
                </a:solidFill>
                <a:latin typeface="Segoe UI" panose="020B0502040204020203" pitchFamily="34" charset="0"/>
                <a:ea typeface="Segoe UI" panose="020B0502040204020203" pitchFamily="34" charset="0"/>
                <a:cs typeface="Segoe UI" panose="020B0502040204020203" pitchFamily="34" charset="0"/>
              </a:rPr>
              <a:t>INTEGRITAS</a:t>
            </a:r>
          </a:p>
          <a:p>
            <a:pPr algn="ctr"/>
            <a:r>
              <a:rPr lang="id-ID" sz="1600" dirty="0">
                <a:latin typeface="Segoe UI" panose="020B0502040204020203" pitchFamily="34" charset="0"/>
                <a:ea typeface="Segoe UI" panose="020B0502040204020203" pitchFamily="34" charset="0"/>
                <a:cs typeface="Segoe UI" panose="020B0502040204020203" pitchFamily="34" charset="0"/>
              </a:rPr>
              <a:t>Disiplin, Jujur, Adil Loyal</a:t>
            </a:r>
          </a:p>
        </p:txBody>
      </p:sp>
      <p:grpSp>
        <p:nvGrpSpPr>
          <p:cNvPr id="12" name="Group 11"/>
          <p:cNvGrpSpPr/>
          <p:nvPr/>
        </p:nvGrpSpPr>
        <p:grpSpPr>
          <a:xfrm>
            <a:off x="3870469" y="2185815"/>
            <a:ext cx="866636" cy="1268339"/>
            <a:chOff x="4045589" y="2929285"/>
            <a:chExt cx="954285" cy="1306745"/>
          </a:xfrm>
        </p:grpSpPr>
        <p:grpSp>
          <p:nvGrpSpPr>
            <p:cNvPr id="10" name="Group 9"/>
            <p:cNvGrpSpPr/>
            <p:nvPr/>
          </p:nvGrpSpPr>
          <p:grpSpPr>
            <a:xfrm rot="18779457">
              <a:off x="3680899" y="3583306"/>
              <a:ext cx="1017414" cy="288033"/>
              <a:chOff x="1601189" y="2242799"/>
              <a:chExt cx="1017414" cy="288033"/>
            </a:xfrm>
          </p:grpSpPr>
          <p:sp>
            <p:nvSpPr>
              <p:cNvPr id="79" name="순서도: 처리 58">
                <a:extLst>
                  <a:ext uri="{FF2B5EF4-FFF2-40B4-BE49-F238E27FC236}">
                    <a16:creationId xmlns:a16="http://schemas.microsoft.com/office/drawing/2014/main" xmlns="" id="{951B9380-1C52-4973-8D8D-6F7BE4B3D425}"/>
                  </a:ext>
                </a:extLst>
              </p:cNvPr>
              <p:cNvSpPr/>
              <p:nvPr/>
            </p:nvSpPr>
            <p:spPr>
              <a:xfrm>
                <a:off x="1601189"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0" name="순서도: 처리 59">
                <a:extLst>
                  <a:ext uri="{FF2B5EF4-FFF2-40B4-BE49-F238E27FC236}">
                    <a16:creationId xmlns:a16="http://schemas.microsoft.com/office/drawing/2014/main" xmlns="" id="{B6BC775F-99AB-4A81-AA64-01EB9C5D3159}"/>
                  </a:ext>
                </a:extLst>
              </p:cNvPr>
              <p:cNvSpPr/>
              <p:nvPr/>
            </p:nvSpPr>
            <p:spPr>
              <a:xfrm>
                <a:off x="1752758"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1" name="순서도: 처리 60">
                <a:extLst>
                  <a:ext uri="{FF2B5EF4-FFF2-40B4-BE49-F238E27FC236}">
                    <a16:creationId xmlns:a16="http://schemas.microsoft.com/office/drawing/2014/main" xmlns="" id="{1C102025-F7E4-402C-938A-ED6182A1B063}"/>
                  </a:ext>
                </a:extLst>
              </p:cNvPr>
              <p:cNvSpPr/>
              <p:nvPr/>
            </p:nvSpPr>
            <p:spPr>
              <a:xfrm>
                <a:off x="1904327" y="2242800"/>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2" name="순서도: 처리 61">
                <a:extLst>
                  <a:ext uri="{FF2B5EF4-FFF2-40B4-BE49-F238E27FC236}">
                    <a16:creationId xmlns:a16="http://schemas.microsoft.com/office/drawing/2014/main" xmlns="" id="{1C3E7054-FC7B-40F5-9A7B-A7438D78B7AD}"/>
                  </a:ext>
                </a:extLst>
              </p:cNvPr>
              <p:cNvSpPr/>
              <p:nvPr/>
            </p:nvSpPr>
            <p:spPr>
              <a:xfrm>
                <a:off x="2055896"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3" name="순서도: 처리 62">
                <a:extLst>
                  <a:ext uri="{FF2B5EF4-FFF2-40B4-BE49-F238E27FC236}">
                    <a16:creationId xmlns:a16="http://schemas.microsoft.com/office/drawing/2014/main" xmlns="" id="{E9383032-531B-4AEB-A756-9E91284002FD}"/>
                  </a:ext>
                </a:extLst>
              </p:cNvPr>
              <p:cNvSpPr/>
              <p:nvPr/>
            </p:nvSpPr>
            <p:spPr>
              <a:xfrm>
                <a:off x="2207465"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4" name="순서도: 처리 63">
                <a:extLst>
                  <a:ext uri="{FF2B5EF4-FFF2-40B4-BE49-F238E27FC236}">
                    <a16:creationId xmlns:a16="http://schemas.microsoft.com/office/drawing/2014/main" xmlns="" id="{EFD68F95-EC90-4881-AE92-C1110FC5C9A1}"/>
                  </a:ext>
                </a:extLst>
              </p:cNvPr>
              <p:cNvSpPr/>
              <p:nvPr/>
            </p:nvSpPr>
            <p:spPr>
              <a:xfrm>
                <a:off x="2359034"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5" name="순서도: 처리 64">
                <a:extLst>
                  <a:ext uri="{FF2B5EF4-FFF2-40B4-BE49-F238E27FC236}">
                    <a16:creationId xmlns:a16="http://schemas.microsoft.com/office/drawing/2014/main" xmlns="" id="{8115AB1F-B7B9-4568-AE47-FCD84B8D2F2F}"/>
                  </a:ext>
                </a:extLst>
              </p:cNvPr>
              <p:cNvSpPr/>
              <p:nvPr/>
            </p:nvSpPr>
            <p:spPr>
              <a:xfrm>
                <a:off x="2510603"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sp>
          <p:nvSpPr>
            <p:cNvPr id="11" name="Isosceles Triangle 10"/>
            <p:cNvSpPr/>
            <p:nvPr/>
          </p:nvSpPr>
          <p:spPr>
            <a:xfrm rot="2540829">
              <a:off x="4508289" y="2929285"/>
              <a:ext cx="491585" cy="467741"/>
            </a:xfrm>
            <a:prstGeom prst="triangl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p>
          </p:txBody>
        </p:sp>
      </p:grpSp>
      <p:grpSp>
        <p:nvGrpSpPr>
          <p:cNvPr id="86" name="Group 85"/>
          <p:cNvGrpSpPr/>
          <p:nvPr/>
        </p:nvGrpSpPr>
        <p:grpSpPr>
          <a:xfrm rot="16200000">
            <a:off x="7003170" y="2051225"/>
            <a:ext cx="813271" cy="1156599"/>
            <a:chOff x="4045589" y="2930270"/>
            <a:chExt cx="901650" cy="1305760"/>
          </a:xfrm>
        </p:grpSpPr>
        <p:grpSp>
          <p:nvGrpSpPr>
            <p:cNvPr id="87" name="Group 86"/>
            <p:cNvGrpSpPr/>
            <p:nvPr/>
          </p:nvGrpSpPr>
          <p:grpSpPr>
            <a:xfrm rot="18779457">
              <a:off x="3680899" y="3583306"/>
              <a:ext cx="1017414" cy="288033"/>
              <a:chOff x="1601189" y="2242799"/>
              <a:chExt cx="1017414" cy="288033"/>
            </a:xfrm>
          </p:grpSpPr>
          <p:sp>
            <p:nvSpPr>
              <p:cNvPr id="89" name="순서도: 처리 58">
                <a:extLst>
                  <a:ext uri="{FF2B5EF4-FFF2-40B4-BE49-F238E27FC236}">
                    <a16:creationId xmlns:a16="http://schemas.microsoft.com/office/drawing/2014/main" xmlns="" id="{951B9380-1C52-4973-8D8D-6F7BE4B3D425}"/>
                  </a:ext>
                </a:extLst>
              </p:cNvPr>
              <p:cNvSpPr/>
              <p:nvPr/>
            </p:nvSpPr>
            <p:spPr>
              <a:xfrm>
                <a:off x="1601189"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0" name="순서도: 처리 59">
                <a:extLst>
                  <a:ext uri="{FF2B5EF4-FFF2-40B4-BE49-F238E27FC236}">
                    <a16:creationId xmlns:a16="http://schemas.microsoft.com/office/drawing/2014/main" xmlns="" id="{B6BC775F-99AB-4A81-AA64-01EB9C5D3159}"/>
                  </a:ext>
                </a:extLst>
              </p:cNvPr>
              <p:cNvSpPr/>
              <p:nvPr/>
            </p:nvSpPr>
            <p:spPr>
              <a:xfrm>
                <a:off x="1752758"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1" name="순서도: 처리 60">
                <a:extLst>
                  <a:ext uri="{FF2B5EF4-FFF2-40B4-BE49-F238E27FC236}">
                    <a16:creationId xmlns:a16="http://schemas.microsoft.com/office/drawing/2014/main" xmlns="" id="{1C102025-F7E4-402C-938A-ED6182A1B063}"/>
                  </a:ext>
                </a:extLst>
              </p:cNvPr>
              <p:cNvSpPr/>
              <p:nvPr/>
            </p:nvSpPr>
            <p:spPr>
              <a:xfrm>
                <a:off x="1904327" y="2242800"/>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2" name="순서도: 처리 61">
                <a:extLst>
                  <a:ext uri="{FF2B5EF4-FFF2-40B4-BE49-F238E27FC236}">
                    <a16:creationId xmlns:a16="http://schemas.microsoft.com/office/drawing/2014/main" xmlns="" id="{1C3E7054-FC7B-40F5-9A7B-A7438D78B7AD}"/>
                  </a:ext>
                </a:extLst>
              </p:cNvPr>
              <p:cNvSpPr/>
              <p:nvPr/>
            </p:nvSpPr>
            <p:spPr>
              <a:xfrm>
                <a:off x="2055896"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3" name="순서도: 처리 62">
                <a:extLst>
                  <a:ext uri="{FF2B5EF4-FFF2-40B4-BE49-F238E27FC236}">
                    <a16:creationId xmlns:a16="http://schemas.microsoft.com/office/drawing/2014/main" xmlns="" id="{E9383032-531B-4AEB-A756-9E91284002FD}"/>
                  </a:ext>
                </a:extLst>
              </p:cNvPr>
              <p:cNvSpPr/>
              <p:nvPr/>
            </p:nvSpPr>
            <p:spPr>
              <a:xfrm>
                <a:off x="2207465"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4" name="순서도: 처리 63">
                <a:extLst>
                  <a:ext uri="{FF2B5EF4-FFF2-40B4-BE49-F238E27FC236}">
                    <a16:creationId xmlns:a16="http://schemas.microsoft.com/office/drawing/2014/main" xmlns="" id="{EFD68F95-EC90-4881-AE92-C1110FC5C9A1}"/>
                  </a:ext>
                </a:extLst>
              </p:cNvPr>
              <p:cNvSpPr/>
              <p:nvPr/>
            </p:nvSpPr>
            <p:spPr>
              <a:xfrm>
                <a:off x="2359034"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5" name="순서도: 처리 64">
                <a:extLst>
                  <a:ext uri="{FF2B5EF4-FFF2-40B4-BE49-F238E27FC236}">
                    <a16:creationId xmlns:a16="http://schemas.microsoft.com/office/drawing/2014/main" xmlns="" id="{8115AB1F-B7B9-4568-AE47-FCD84B8D2F2F}"/>
                  </a:ext>
                </a:extLst>
              </p:cNvPr>
              <p:cNvSpPr/>
              <p:nvPr/>
            </p:nvSpPr>
            <p:spPr>
              <a:xfrm>
                <a:off x="2510603"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sp>
          <p:nvSpPr>
            <p:cNvPr id="88" name="Isosceles Triangle 87"/>
            <p:cNvSpPr/>
            <p:nvPr/>
          </p:nvSpPr>
          <p:spPr>
            <a:xfrm rot="2540829">
              <a:off x="4455655" y="2930270"/>
              <a:ext cx="491584" cy="467742"/>
            </a:xfrm>
            <a:prstGeom prst="triangl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p>
          </p:txBody>
        </p:sp>
      </p:grpSp>
      <p:grpSp>
        <p:nvGrpSpPr>
          <p:cNvPr id="13" name="Group 12"/>
          <p:cNvGrpSpPr/>
          <p:nvPr/>
        </p:nvGrpSpPr>
        <p:grpSpPr>
          <a:xfrm>
            <a:off x="5861490" y="3053265"/>
            <a:ext cx="1204535" cy="1872866"/>
            <a:chOff x="5750905" y="2227507"/>
            <a:chExt cx="1204535" cy="1872866"/>
          </a:xfrm>
        </p:grpSpPr>
        <p:grpSp>
          <p:nvGrpSpPr>
            <p:cNvPr id="96" name="Group 95"/>
            <p:cNvGrpSpPr/>
            <p:nvPr/>
          </p:nvGrpSpPr>
          <p:grpSpPr>
            <a:xfrm rot="18519341">
              <a:off x="5951468" y="2026944"/>
              <a:ext cx="803410" cy="1204535"/>
              <a:chOff x="4045589" y="2950456"/>
              <a:chExt cx="944979" cy="1285574"/>
            </a:xfrm>
          </p:grpSpPr>
          <p:grpSp>
            <p:nvGrpSpPr>
              <p:cNvPr id="97" name="Group 96"/>
              <p:cNvGrpSpPr/>
              <p:nvPr/>
            </p:nvGrpSpPr>
            <p:grpSpPr>
              <a:xfrm rot="18779457">
                <a:off x="3680899" y="3583306"/>
                <a:ext cx="1017414" cy="288033"/>
                <a:chOff x="1601189" y="2242799"/>
                <a:chExt cx="1017414" cy="288033"/>
              </a:xfrm>
            </p:grpSpPr>
            <p:sp>
              <p:nvSpPr>
                <p:cNvPr id="99" name="순서도: 처리 58">
                  <a:extLst>
                    <a:ext uri="{FF2B5EF4-FFF2-40B4-BE49-F238E27FC236}">
                      <a16:creationId xmlns:a16="http://schemas.microsoft.com/office/drawing/2014/main" xmlns="" id="{951B9380-1C52-4973-8D8D-6F7BE4B3D425}"/>
                    </a:ext>
                  </a:extLst>
                </p:cNvPr>
                <p:cNvSpPr/>
                <p:nvPr/>
              </p:nvSpPr>
              <p:spPr>
                <a:xfrm>
                  <a:off x="1601189"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0" name="순서도: 처리 59">
                  <a:extLst>
                    <a:ext uri="{FF2B5EF4-FFF2-40B4-BE49-F238E27FC236}">
                      <a16:creationId xmlns:a16="http://schemas.microsoft.com/office/drawing/2014/main" xmlns="" id="{B6BC775F-99AB-4A81-AA64-01EB9C5D3159}"/>
                    </a:ext>
                  </a:extLst>
                </p:cNvPr>
                <p:cNvSpPr/>
                <p:nvPr/>
              </p:nvSpPr>
              <p:spPr>
                <a:xfrm>
                  <a:off x="1752758"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1" name="순서도: 처리 60">
                  <a:extLst>
                    <a:ext uri="{FF2B5EF4-FFF2-40B4-BE49-F238E27FC236}">
                      <a16:creationId xmlns:a16="http://schemas.microsoft.com/office/drawing/2014/main" xmlns="" id="{1C102025-F7E4-402C-938A-ED6182A1B063}"/>
                    </a:ext>
                  </a:extLst>
                </p:cNvPr>
                <p:cNvSpPr/>
                <p:nvPr/>
              </p:nvSpPr>
              <p:spPr>
                <a:xfrm>
                  <a:off x="1904327" y="2242800"/>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2" name="순서도: 처리 61">
                  <a:extLst>
                    <a:ext uri="{FF2B5EF4-FFF2-40B4-BE49-F238E27FC236}">
                      <a16:creationId xmlns:a16="http://schemas.microsoft.com/office/drawing/2014/main" xmlns="" id="{1C3E7054-FC7B-40F5-9A7B-A7438D78B7AD}"/>
                    </a:ext>
                  </a:extLst>
                </p:cNvPr>
                <p:cNvSpPr/>
                <p:nvPr/>
              </p:nvSpPr>
              <p:spPr>
                <a:xfrm>
                  <a:off x="2055896"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3" name="순서도: 처리 62">
                  <a:extLst>
                    <a:ext uri="{FF2B5EF4-FFF2-40B4-BE49-F238E27FC236}">
                      <a16:creationId xmlns:a16="http://schemas.microsoft.com/office/drawing/2014/main" xmlns="" id="{E9383032-531B-4AEB-A756-9E91284002FD}"/>
                    </a:ext>
                  </a:extLst>
                </p:cNvPr>
                <p:cNvSpPr/>
                <p:nvPr/>
              </p:nvSpPr>
              <p:spPr>
                <a:xfrm>
                  <a:off x="2207465"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4" name="순서도: 처리 63">
                  <a:extLst>
                    <a:ext uri="{FF2B5EF4-FFF2-40B4-BE49-F238E27FC236}">
                      <a16:creationId xmlns:a16="http://schemas.microsoft.com/office/drawing/2014/main" xmlns="" id="{EFD68F95-EC90-4881-AE92-C1110FC5C9A1}"/>
                    </a:ext>
                  </a:extLst>
                </p:cNvPr>
                <p:cNvSpPr/>
                <p:nvPr/>
              </p:nvSpPr>
              <p:spPr>
                <a:xfrm>
                  <a:off x="2359034"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5" name="순서도: 처리 64">
                  <a:extLst>
                    <a:ext uri="{FF2B5EF4-FFF2-40B4-BE49-F238E27FC236}">
                      <a16:creationId xmlns:a16="http://schemas.microsoft.com/office/drawing/2014/main" xmlns="" id="{8115AB1F-B7B9-4568-AE47-FCD84B8D2F2F}"/>
                    </a:ext>
                  </a:extLst>
                </p:cNvPr>
                <p:cNvSpPr/>
                <p:nvPr/>
              </p:nvSpPr>
              <p:spPr>
                <a:xfrm>
                  <a:off x="2510603" y="2242799"/>
                  <a:ext cx="108000" cy="288032"/>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sp>
            <p:nvSpPr>
              <p:cNvPr id="98" name="Isosceles Triangle 97"/>
              <p:cNvSpPr/>
              <p:nvPr/>
            </p:nvSpPr>
            <p:spPr>
              <a:xfrm rot="2540829">
                <a:off x="4498982" y="2950456"/>
                <a:ext cx="491586" cy="467741"/>
              </a:xfrm>
              <a:prstGeom prst="triangl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p>
            </p:txBody>
          </p:sp>
        </p:grpSp>
        <p:sp>
          <p:nvSpPr>
            <p:cNvPr id="106" name="순서도: 처리 60">
              <a:extLst>
                <a:ext uri="{FF2B5EF4-FFF2-40B4-BE49-F238E27FC236}">
                  <a16:creationId xmlns:a16="http://schemas.microsoft.com/office/drawing/2014/main" xmlns="" id="{1C102025-F7E4-402C-938A-ED6182A1B063}"/>
                </a:ext>
              </a:extLst>
            </p:cNvPr>
            <p:cNvSpPr/>
            <p:nvPr/>
          </p:nvSpPr>
          <p:spPr>
            <a:xfrm rot="15698798">
              <a:off x="6399273" y="3927336"/>
              <a:ext cx="101192" cy="244881"/>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7" name="순서도: 처리 61">
              <a:extLst>
                <a:ext uri="{FF2B5EF4-FFF2-40B4-BE49-F238E27FC236}">
                  <a16:creationId xmlns:a16="http://schemas.microsoft.com/office/drawing/2014/main" xmlns="" id="{1C3E7054-FC7B-40F5-9A7B-A7438D78B7AD}"/>
                </a:ext>
              </a:extLst>
            </p:cNvPr>
            <p:cNvSpPr/>
            <p:nvPr/>
          </p:nvSpPr>
          <p:spPr>
            <a:xfrm rot="15698798">
              <a:off x="6378641" y="3786828"/>
              <a:ext cx="101192" cy="244881"/>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8" name="순서도: 처리 62">
              <a:extLst>
                <a:ext uri="{FF2B5EF4-FFF2-40B4-BE49-F238E27FC236}">
                  <a16:creationId xmlns:a16="http://schemas.microsoft.com/office/drawing/2014/main" xmlns="" id="{E9383032-531B-4AEB-A756-9E91284002FD}"/>
                </a:ext>
              </a:extLst>
            </p:cNvPr>
            <p:cNvSpPr/>
            <p:nvPr/>
          </p:nvSpPr>
          <p:spPr>
            <a:xfrm rot="15698798">
              <a:off x="6358010" y="3646321"/>
              <a:ext cx="101192" cy="244881"/>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9" name="순서도: 처리 63">
              <a:extLst>
                <a:ext uri="{FF2B5EF4-FFF2-40B4-BE49-F238E27FC236}">
                  <a16:creationId xmlns:a16="http://schemas.microsoft.com/office/drawing/2014/main" xmlns="" id="{EFD68F95-EC90-4881-AE92-C1110FC5C9A1}"/>
                </a:ext>
              </a:extLst>
            </p:cNvPr>
            <p:cNvSpPr/>
            <p:nvPr/>
          </p:nvSpPr>
          <p:spPr>
            <a:xfrm rot="15698798">
              <a:off x="6337378" y="3505813"/>
              <a:ext cx="101192" cy="244881"/>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0" name="순서도: 처리 64">
              <a:extLst>
                <a:ext uri="{FF2B5EF4-FFF2-40B4-BE49-F238E27FC236}">
                  <a16:creationId xmlns:a16="http://schemas.microsoft.com/office/drawing/2014/main" xmlns="" id="{8115AB1F-B7B9-4568-AE47-FCD84B8D2F2F}"/>
                </a:ext>
              </a:extLst>
            </p:cNvPr>
            <p:cNvSpPr/>
            <p:nvPr/>
          </p:nvSpPr>
          <p:spPr>
            <a:xfrm rot="15698798">
              <a:off x="6316746" y="3365305"/>
              <a:ext cx="101192" cy="244881"/>
            </a:xfrm>
            <a:prstGeom prst="flowChartProcess">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aphicFrame>
        <p:nvGraphicFramePr>
          <p:cNvPr id="69" name="Table 68"/>
          <p:cNvGraphicFramePr>
            <a:graphicFrameLocks noGrp="1"/>
          </p:cNvGraphicFramePr>
          <p:nvPr>
            <p:extLst>
              <p:ext uri="{D42A27DB-BD31-4B8C-83A1-F6EECF244321}">
                <p14:modId xmlns:p14="http://schemas.microsoft.com/office/powerpoint/2010/main" val="2437209965"/>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1963193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7">
            <a:extLst>
              <a:ext uri="{FF2B5EF4-FFF2-40B4-BE49-F238E27FC236}">
                <a16:creationId xmlns:a16="http://schemas.microsoft.com/office/drawing/2014/main" xmlns="" id="{5B7CEDD2-021D-42BF-B273-B9FEE59B91C5}"/>
              </a:ext>
            </a:extLst>
          </p:cNvPr>
          <p:cNvSpPr/>
          <p:nvPr/>
        </p:nvSpPr>
        <p:spPr>
          <a:xfrm rot="5400000" flipH="1" flipV="1">
            <a:off x="622004" y="-236141"/>
            <a:ext cx="862535" cy="17517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524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5247 h 10000"/>
              <a:gd name="connsiteX0" fmla="*/ 0 w 10000"/>
              <a:gd name="connsiteY0" fmla="*/ 4506 h 9259"/>
              <a:gd name="connsiteX1" fmla="*/ 10000 w 10000"/>
              <a:gd name="connsiteY1" fmla="*/ 0 h 9259"/>
              <a:gd name="connsiteX2" fmla="*/ 10000 w 10000"/>
              <a:gd name="connsiteY2" fmla="*/ 9259 h 9259"/>
              <a:gd name="connsiteX3" fmla="*/ 0 w 10000"/>
              <a:gd name="connsiteY3" fmla="*/ 9259 h 9259"/>
              <a:gd name="connsiteX4" fmla="*/ 0 w 10000"/>
              <a:gd name="connsiteY4" fmla="*/ 4506 h 9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259">
                <a:moveTo>
                  <a:pt x="0" y="4506"/>
                </a:moveTo>
                <a:lnTo>
                  <a:pt x="10000" y="0"/>
                </a:lnTo>
                <a:lnTo>
                  <a:pt x="10000" y="9259"/>
                </a:lnTo>
                <a:lnTo>
                  <a:pt x="0" y="9259"/>
                </a:lnTo>
                <a:lnTo>
                  <a:pt x="0" y="4506"/>
                </a:lnTo>
                <a:close/>
              </a:path>
            </a:pathLst>
          </a:custGeom>
          <a:solidFill>
            <a:srgbClr val="FF5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xmlns="" id="{A3554326-E479-45F8-80F9-2C1126C56CE4}"/>
              </a:ext>
            </a:extLst>
          </p:cNvPr>
          <p:cNvSpPr txBox="1"/>
          <p:nvPr/>
        </p:nvSpPr>
        <p:spPr>
          <a:xfrm>
            <a:off x="2055896" y="160337"/>
            <a:ext cx="9245619" cy="1200329"/>
          </a:xfrm>
          <a:prstGeom prst="rect">
            <a:avLst/>
          </a:prstGeom>
          <a:noFill/>
        </p:spPr>
        <p:txBody>
          <a:bodyPr wrap="square" rtlCol="0">
            <a:spAutoFit/>
          </a:bodyPr>
          <a:lstStyle/>
          <a:p>
            <a:r>
              <a:rPr lang="id-ID" sz="2400" b="1" dirty="0">
                <a:latin typeface="+mj-lt"/>
              </a:rPr>
              <a:t>PETA JALAN PENINGKATAN PROFESIONALITAS ASN MELALUI DIKLAT BERBASIS KOMPETENSI DAN PENGEMBANGAN BUDAYA KERJA INOVATIF</a:t>
            </a:r>
            <a:endParaRPr lang="en-US" sz="2400" b="1" dirty="0">
              <a:latin typeface="+mj-lt"/>
              <a:ea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xmlns="" id="{714A87C3-3EFB-4722-BF0D-17138DEB6B2B}"/>
              </a:ext>
            </a:extLst>
          </p:cNvPr>
          <p:cNvGrpSpPr/>
          <p:nvPr/>
        </p:nvGrpSpPr>
        <p:grpSpPr>
          <a:xfrm>
            <a:off x="1" y="4995532"/>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4" name="Straight Connector 3">
            <a:extLst>
              <a:ext uri="{FF2B5EF4-FFF2-40B4-BE49-F238E27FC236}">
                <a16:creationId xmlns:a16="http://schemas.microsoft.com/office/drawing/2014/main" xmlns="" id="{1A0E304F-9C7D-40A6-9F0C-FE49010CB976}"/>
              </a:ext>
            </a:extLst>
          </p:cNvPr>
          <p:cNvCxnSpPr>
            <a:cxnSpLocks/>
          </p:cNvCxnSpPr>
          <p:nvPr/>
        </p:nvCxnSpPr>
        <p:spPr>
          <a:xfrm>
            <a:off x="1505262" y="370337"/>
            <a:ext cx="847722" cy="81598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3" name="AutoShape 2" descr="data:image/jpeg;base64,/9j/4AAQSkZJRgABAQAAAQABAAD/2wCEAAkGBxMREhUTExIVFhUVGBcWGBgVFxcVFRUVFRUWGBcXFRcbHSggGBolGxcXITEhJSkrLi4uFx8zODMtNygtLisBCgoKDg0OGhAQGyslHx0uLS0rLS0tLS0tLy0tLS0tLS8tLSstLi8tLS0rLS0tLS0tLS0tLS0uLS0tLS0tLS0tLf/AABEIALoBDwMBEQACEQEDEQH/xAAcAAABBQEBAQAAAAAAAAAAAAACAAEDBAUGBwj/xABHEAABAwIDBAYFBwkIAwEAAAABAAIDESEEEjEFQVFhBhMicYGhBzJykcEzQmKSsdLhFENSgqOy0dPwFiNEU1Sis8Ikc/E0/8QAGwEBAAMBAQEBAAAAAAAAAAAAAAECBAMFBgf/xAA+EQEAAgECAgQKBwgCAwEAAAAAAQIDBBESMQUhQVEGExQyUnGhsdHwQlNhcoGRohYiMzRUYoLBY7KSwuIj/9oADAMBAAIRAxEAPwD2uR4IIBugjhGU1NkDzDNpdAcbwAATQoImsINSLIJJjmFBdA0PZ1sgCVpJqLhBKXilK3pTxQRxNLTU2CB5u1Sl0BROAFDYoI8hrWlq18KoJJXAiguUAw9mtbVQNK0uNRcIJGvFKVvSiCKJhBqRQIDm7Wl0DwnKKGyCN7CTUCyCWR4IIBugCEZdbIGmGY1F0EkbwAATdBFGwggkWQSTHMKC6BoTl1sgCRhJJAqEErngilboI4W5TU2QPN2qUugOJwAoTQoITGeCAxEW34IHc7PYd90Cacljv4IGdEXXG9ARlBtxsgFrclz3WQJwz6buKB2yBtjuQN1RHa8figdz89h5oE3sa7+HJAzmZrjzQF1o9Xw+CDkNp9O4MLO+F8UznRmhLQzKSWg2q8HfwWe+prW0xMT1Pa03QWfUYq5a2rtbv3+CpN6TsKaf3OI90X8xV8rp3T7Pi0fs1qfSr7fgKL0oYUCnU4j3RfzE8rp3T7Pifs1qfSr7fgiPpMw1a9TPrXSL+YnldO6fZ8T9mtT6Vfb8EsvpRwpFOpxHui/mJ5XTun2fE/ZrU+lX2/AMPpOwo/M4j3RfzE8rp3T7Pifs1qfSr7fgab0nYUn5Gf3RfzE8rp3T7Pifs1qfSr7fg6Do30sgxjSI8zXt1Y/KHU/SFCQR3Lrjy1vyebrujc2jmOPrie2OTZERbc7l1eedxz2G7igTXZLHvsgExF1xvQGZQ6w3oBa3Jc91kCcM9xu4oHEobY7kDCIi/C6B3Oz2HfdAmnJrv4IGdHmuN/FAXXgWugES5rcUDubkuO66BNGe53cEDGXLbggcxAX4XQM12ex70Cccmm/igcR5rnegbra9nw+CByzJcIE3t62pw5oGL8tggfqh63j8UHjfSDtbVlqBeTTd8iFm08ROsiJ7/wDT6rU3tToCbUmYmK846p89o9RGBUtYAOIFF9HOHFEbzWPyh+d01msvaK1yXmZ7OK3xM12H4xf7FwmdL/b7G2K9K92X9adjsPxh/wBirM6b+32OkV6U7sv61iN2F4wfs1SZ0/8Ab7HSK9J/8v6lmN+E44f9muczp/7fY6RXpL/k/UtxPwe84b3xKkzg/t9jrFekf+T9TzramIdBjZXxHI5kr8pbalHG1NKUtReLlnhyzMd77/SY65tFSuXriaxvu9Z6JdJW4+LQNkbQSNG47nN+iaW8RuW7Fli8fa+N6S6Pto8m3Os8p+e2G64ZLjfxXV5xNbnue6yBjLltwQOYg2/BAzXZ7HvsgTjksN/FA4izX4oGEtbcbIHLclx3IE0Z9bU4IGMmWw3IC6gG9Sgd7AASBcIAhOY0N0CmOXSyA42AipF0ETZCTQmyCSVuUVFkDQ9rW6AJHlpoLBBKWClaXpXxQRxOLjQ3CB5uzSlqoCiaHCpuUEfWGtK2rTwQeP8ASIgbWm3ASb9AOpCz6b+dj1/6fUavr8H7fd/90OM6S4Gjo34mPtAtOU5tbagEBe9myYrUmlp5vz/R01GHNTNSvXWYmN+XUePY+GdH1rXyPj3vi/vWD2nMaQ3xXk20ujrztb5/B9jh6b6YyztSuPf17e+yEYbAf50nuP3Fy8VofSn5/Bv8q8IPqqfP+Q24XZ2+aT3H7ir4vRelPz+CY1XT31Vfn/JK3CbM3zy+538tR4vR+lPz+C8anp36qvz/AJJPyLZNDXES+538tVnHpPSn5/BaNT059VX5/wAmP0i//VP/AO1/7xWXN/Et63s9HfymP7sH6PbXdg52TNrQWeP0oz6w+I5gKMd5pbdOu0ldVhnHPPs+yex7thpBIK1qCAR3HQr1X5xMTWdp7BTHKaCyIGxgIBIuUETJCSATYoJJhlFRZA0Iza3QBI8g0BoEErmACtLoI4nZjQ3QPMculkBxsDhU3KCEynigeNpBBIsgkmNRa/cgaE0F7d6AJGkkkaIJXvBFAboI4RQ1Nu9A816Uv3IDicAKHVBEGmtaWrXwQSSkEUFygaG1a270AytJNRcIDfK1rSSQKA1JtSgvVB8k9Pukv5djJpIyRC5/YBtmDQGhzhxNK03VVIpETNu2WrJrMuTFXDM/u17Pb1uZV2V1Xox2jPDtLDCBx/vJWRyNHqvic4B4eNCA2pqdKV3IOl2PtjDsmmjfEJIusk6hwNxGHuyN1u3JQj+qU/8AxpEzem709LqNfnyVw4s/D3b9f+pbw2rgf9KfePvLl5RpPq3tR0b0z/Ux+U/BI3bGz9+Dd9YffUeP0v1a0dG9Mf1MflPwGNt7N34J31h99VnNpvQWjo7pf+oj2/B2U3QjDTPdI4y1eS40cAKuvbsrTfSY7TxdfW8PD0/qsNIxxFdq9XLu/FzXTzoxBgmROiLyXucDncDYNBtQBYtRhrj22fQdDdJ5tZe8ZNuqI5PR+jxzYLDbz1MVePyYWzH5kep8pro21OT70+9qQmgvbvV2VHI0kkgWQSyPBBAN0EcIob270DzCul+5AcbgAATdBE1hBrSyCSY1FBfuQNDbW3egCVpJqNEE4kHEIAModYb0Asbkue6yBPGe43cUBNlDbHcgAREXta6AnOz2HfdAmHJrv4IBdGXXG/igMyg2vXT4IBazJc+SBP7em7jzQO1+Wx8kHE+mHHOw+ycS5pAMobEO6VwDx9TMg8f9EnRJuLfJLiIg/D5DGA6vakJaasIuMoBuP0qcUHqGF9Emyjc4d55ddLT96qCLA+i3C4UYnq3yNdOHMY8EF0ETtWMJF63BOuU04kh5FicM/BYmjrmGTUWDsj/jTTmkTtO5PW9Ib0vhH5k+9qT0lj9D3Pbr4K6rn4//ALfFMzprCPzB97FSekcfoe50jwW1X1//AGTN6ewD/Dn3sVZ1+P0PcvHgxqfrve9GwxqAts8ny2207OO9LvyWH9t/7gXm6zlD6vwY/iZPVHvdZ0W7ODwxO+GLT2Grvj8yPU8bX/zWT70+9pPbnuO66uyCEobY7kACItuaWQE92ew77oEw5LHfwQC6IuuN6AzKDa97IBa3Jc91kCeM+m7igdsgbY7uCATATwQEYst66IGDs9tN6BE5LC9UDiLNfigbra2prZA5bkvruQIDPraiBjJltwQP1VO1Xn8UDB+e2iBHsaXr8EDhme+iDj/SbscY7DRQvcWsbOx76ava1kgy13VJF+SAdj4ZkTGxxtDWNFGtFgAFKHS4PRA2M0QeA+lBgbi5OZafrMbXzUSl1WH6TuDWj8lJoBvPD2FE9ITy8X8/k9uvg1WYifKefz6Syzpc4f4Q+8/cVZ18/V/P5OkeDdP6n5/8kw6auH+CJ8T/AC1WddPofP5Lx4OU/qI+f8nomGNgts8ny2207OP9LnyWH9t/7gXm6zlD6vwY/iZPVHvdZ0X7WDww4QxfuNXfH5kep42v/msn3p97SLsltd6uyHEWa9dUDCXNamqBy3JcX3IEBnubUQMZctqaIH6ql66XQMH57ab0CJyaXqgcR5r8UDdfS1EAskJNCbFAcoyiosgUQza3QBJIWmgNggldGAKgXQRxOzGhuEDynLpaqAo2BwqblBGJDWlbVp4IJJWhoqLFA0XarW9EAyPLTQWCCttjB9ZA6g7VA4d4v5io8UHO4FSh0GD0QNjNEHg/TbDOxmPdHGMxMgbS1KRtAfranZKbWnqrG8r0nHFo8ZO1d+ufsdS2XaW5jf2f3lHFru73PXjF4PelP6vgmZNtXcxv7L7yrNtb3e5eMXg/6U/q+CZuI2xuY39j95Vm2s7vc6Ri6B9Kf1fB6Hht1Vsl8x1b9TjvS58lh/bf+4F5us5Q+r8GP4mT1R73WdHOzgsMRqYYv+MLvj8yPU8bX/zWT70+9pxDMKm6uyAfIQaA2CCV8YAqBcIAiOY0N0ClOXSyA42BwqRcoImyEmhNtEEkrcoqLFA0Xa1vRAEjy00FggmEQ4IGkcCDSleSAIRQ3t3oFNfS/cgONwAFaV5oImNNb1ogkmNRbXkgaG2tu9AEoJNtOSCUuFKWrTzQRxAg305oHmvSl+5AcRAFDrzQZ20Noshu92/TvNu5BzWA2oyXETRNbldGGSFv0JM1CO4tIPCoUkunweiIYnS7bYgYWM7UzrNaLkE6Ej7BvQeVukfhJngOHXAASWDshfR+Sp1dTKTzNNyrNstevHLZpfI5/d1VJmO+J22/DtbOCxmPlbmjLHDiOrtyI3HkUi+utG8bex6E4/B+s7Tv+pcY7au4N/ZfxUTOt+dkxXwf75/Uma7bG4M/Y/xVZnWfOy8V6B75/U9Dw26q2S+Z6t+px3pc+Sw/tv8A3AvN1nKH1fgx/EyeqPe6zopbCYeunUxa+w1d8fmR6nja/wDmsn3p97SmFTa/crsg43AAVpXmgijaQRWtOaCSY1Fr9yBoba270ASNJJpWnJBM5wpYiqCKEEG+nNA816Uv3IDiIAvrzQQlp4FATYi253ICe7PYd90CYcljv4IBdGXXG9AZlBtvNkAsbkue6yBPGfTdxQE2QNFDqEFLaGNiw46yaWONta1e4NryFdTyCmImeSJtEc3Hbb9LODYC2Fkk54gdWy30nX9zSu1dPaebPbVUjl1uNx/pYxrqiFkUIO8AyPHi7s/7V2jT1jm4W1Vp5LOzMRipIvy3aGKnMR+ShDzH153EtZQZPC4FdNeeSa16qw64q3v+9aeplbU2xLO4Fxyhp7LG2a2mlBvPNZ2pFt3bkmCxmE2kGOyuYYJ2UpmbWpArxqXDmwIPXtn4yPFQtmw87jHIKhzCPEGoq1w0IsQUHM9MttYXY8LpaB+KeCIg85nucfnngwbzaum9B5dshj+p6yQkyTOdM8nUukNanmRQ+KJMdpy4Z2eJ5ad9NHDgRoVMWmOU7EcO8TaInbsl3Ozhj52CSHEgscA5pJANCKioyGi5RTVW5X+fye7XV9CRWOPDMT9kbx+fEvt2btbdiWfWH8tROLV+l8/kvGs6C+qn8v8A6eiYdbJfMRz6nHel35LD+2/9wLzdZyh9X4MfxMnqj3vMML0sx0BLYsVKGtJAaT1jWgaANeCAOQXqYaUnFXfuh8p0hkyRrMvDv50+902yfS7io7TQxSj6NYn+/tN/2hWnT17Geurt2w63ZfpPwM5pIXwOP+YKsr7ba0HM0XG2C0cneuppPPqdthsfHOzNE9r2u0c0hzfeCuUxMc3eJieSRjclz3WUJJ4z3G7igJsgbY6hAAiINdwugJ7s9h33QJhya7+CAXRl1xoUEgnA4oAEua1NUDluS+u5AgM99KIGMuW1NED9VS9dLoGDs9tN6DN27t/D7PZnnkDQdBq9xG5rRc/YN6tWk25KXyVpG8vKOkvpVnmJbhWCBn6TqPlP/Vnmea1U08R5zHk1Uz5vU4LF4p8ri+V7pHnVz3FzveV3iIjkyzMz1yhUodN0A6Ofl2JAcP7mIB8vMV7LP1j5By55b8NXbBj47fZDqtoRybTxLuro2CLsNdTstaN4G9zqVpwposD02zhNhw4cdltXfpuu7w4eCDL6VbJbi4HwutmFWn9F49U/1uJQc50I2TNs+JxMr2ySXc1rzkaNwoDQu4nwHMMfpJ0eOIxbZ3OLmu+VzOJJyi1K8dOSC5ikSwNq6IO39FG06wiMm7XSsHhlkA7qPPuXHLmti24WzS6Suetptyrt7Xdy4x40dTwCzW1mae1tx9H6ePo+2VGfaM3+a8dxp9i4W1GWfpS249Hgj6EMjHTuk9dznU0zEup3V0XC17Tzl6GHHWnmREepkYkKsTO7ZSsd3NkM6Iuc0PbK2huBlNRyN19Ni1UWpE7PzfWdHTgz3x78p6vV2exkSbFxDdYJPAV+xbuC3c8mb1jnKPZ+0JsM/PDI+J41LSWm25w39xVJrE83StprPU9E6PelqQUZjWZ2/wCbEAHjm9nqu/Vp3FZ76f0WrHquyz1HZO14Z4xJh5GysO8G4PBw1aeRoVltWaztLZW0WjeF0RZr11ULG62tqa2QOWZL67kCAz8qIGMmW1K0QP8Ak9b1QE+MAVGoQBEcxoboFKculkBsjDhU6lBE2Qk0OmiDjfSB07j2fWGAB+JIvW7IgdC/i46hvibUr2xYuLrnkz5s8U6o5vENo4+XESOlmkdJI7VzjU9w4DkLBbYiIjaHn2tNp3lWUqkgSD2DojgThdiyStB63EguHHtu6qID35h7Sw57b327npaeu1N+90mzdnDDQMiFOyO0R8559Y+/4Lk7q+JQZOJUjKxKDKxKgZOKQYG1dESvdAMX1Tmu3CcnwyRtd5OWPVdj6LoOkXxZq98R7HrmIWKXSjPmVJaaM+dUaqMvFKGrGt7GzdW6rXZa9lxBymuoB0OnmvU0dv3Zh854QY6xlrkiY3mNp/BoSmoC+pwW4qRL841deG9o+15djvlJPbf+8VlbUCC/sbbE2EkEsEhY7fva8fovbo4f0KKtqxaNpXpeaTvD3ToV02j2gygpHMwVfHrb9NhOra+IrQ7icWTFNPU9HFmjJ63WOjAFRrquTsjjdmNDcIHlOXS1UBRsDhU6oIjMeKB4waitac9EEk1x2fL8EDQ29bz/ABQBIDU0rTlogx+nPSFuAwb5hlMh7EY4yOrQnkAC4+yr46cVtnPLfgru+cZ5nPc573FznEuc43LnE1JJ4r0YjZ5UzvO8o0QSBIE4oPpjZ2CazCYeKlQyKEDvja0g99QCvNtO9pevWNqxCHFKFmTiUGTiVIysSgysSoGTikGDtMEigFSbADUk6AIlvTbG/JsNhq+tV7ZPalGbyLcqzamu9d3veD+bgzzXveg4HEdZDG/e5or30ofMFefLdlx+Ly2r3ShmVJXoqdQXmg96rtu7ccVa2zdjxAgubnP0rjwGi7UpDHn1WSY2idobe0sN1mHeALtGYfq3t4VHituGdpeJqI3hxteyvotFbfHt3Pkuk67ZN++HmOO+Vk9t/wC8VzdY5IECQW9lbRkw0rJonZXxmoO48Q4b2kVBHAqLVi0bStW01neH0f0e2o3FwRYhlcsgBI1ykGjmk8nAjwXnWrwzs9alotWJhqTGotryVVjQ29bz/FAEoNbVpy0QThzeXkgB0gcKDUoBY3Jc9yBPGe4QE2QNFDqEHk3pze4fkjPmnrneI6sDycfetWmjmx6ueTypamEkCQJAiEH0X0R24zG4OKRpGZrWskbvZI0AGo4HUcivPyVmttnq4rxasSnxSo6MnEoMnEqRlYlBlYlQMudhNggu7I2W1rg913DTg3u580Gvt7D9ZhJaatHWDvjId9gI8VTJG9Zhr0OXxeetvtS9EMTngLf0XVHsuGYedV5MvrdfXfJF4+lA5saHGjdOPHu5LlMorh4Y3suYRWhxyNvBrtVgyN3BLTR52Vwm1ML1Msse5pt7Ju3yIXvdH25w+Y6Xp1Rb1w836UQZMTJwdleP1mgnzqrzzV7vwZShBIEg9t9CmJLsDIw/NneG8g6ON1PeSfFYtRH7z0dLP7jv2Ny3PcuDSUgz6bkBMkDRQ6hBGYCUB9VlvXRA2bPbTegVclta+CB+qzXrSqDyT06yVfg+TZ/thWrTdrFq+x5atTESBIEgSDQ2LtmfCSdZBIWO0I1a8cHt0I/oUVbVi0bSvS9qTvDqJPSli9+Ggd3Oew+ZIWa2nnsbKaqJ85Rm9Ks3zsCPCQ0/cK4zS0c4d65KW5SqO9Jj3/4Vg75Cf+iru6B/thLJpHG36x+ITcGMfI/V3uFEFuB1Lk071MQiZiFobZhj1eDyb2j5WXSMVp7HK2ekdqjtHpg9zSyFuQEULnULiDrQaDzXaunj6TNfV2+j1B6M4p+R0UYJc8BtGgk0aa6D6OYLwM+Oa3mH6TpM2PNp8eS8+b/uHWYDZE1v7sjvoPiuEYrzyhzzazBH0obcGznt9agXaunydzzMuvwdkrjJgzn3LvXTXYb63HPLcndISz1We9dq4bR2st9RSeyWDtTaLp5M7gAcuW3AVK9LQTw5Iie143SsRfDMxHJxfTqKkkbuLMv1bj7Stl4ZOyPVDmVRBIEg9o9B7f8Aw53cMQf+KJY9R50PQ0vmPRM+e2m9Z2oq5OdfBA/V5r1pVA35RS1EDNkJNDoUBSDLcdyBRjNcoBfIWmg0CDyn06xgPwfsz/bCtWm7WPV9jy17KX3LTuxzAFKpIEgSBIEgSBEKNoTvMEAo4a9y3HbvkWc8T7yp4Y7kcVu+QlSgkQSC/srTEHhh3j6z42f9l5Wprtm9fW+n0mbi6P29GdnqnRjpRhXYWHrcVFHI1jWObI7K7MwBpNOBpWqtDFK7N0kwP+th8DVWiI71Jme5nzdIsD/q2Hur/BdIrj7bOc2ydlWfN0hwP+oB8HfdXWtcHbLja2p7IVMVtrCt+fQm4qyQVHEVboteGNP51Xn6qdVMTS3b2dTkNu7ZOINC1oDScpFakCwrXklrb9S0b7Rv3MlUSSCRke8qN1oh7H6ET/4kw3HEH/iiWTUedDdpfNl6NI3KKhZ2ooxm13IBe8tNBogkEIQKSlDSleWqCOHXtef4oHm+j5fggOOlL0rz1QeR+m8HPhCa0pPr3xLVpu1j1fY84jXdng0mErdvu/gpiyJx9ys9pFiKKznMbBRBIEgSBIEgSBIEgSBIL+zHMyzMfIIzIxrWucHFtRKx5BygkVDOCy6nFa0xascnoaPU1x0tjtO0TtP5DGDwzfWxTncooXH3GRzPsXCMGWez2u86jBH0pn1R8RdZg26RYiT25GRj3MYT5q8aW885hznW4o5VmfXOxxtWJvyeDw4/9nWTH/e+nkrxpI7bT7nOdfP0ax7ZEOkuJFmPbGOEUccdO4tbXzV40uLuUnXZ+ydvVEM7FYuSV2aR73u0q9xcacKndc2Xata1jasbM172vO9p3lCrKDjjLrAVTdMRM8lqPCUubny/FUmzrGPbmaVILPX/AEJD/wAKfniHU4/JRaLLqPOhr0vmy9AhrW+nNcGk827L5fggOKlL0rz1QQHNz80BtjINToEBSOzWHegUZyWKAXxlxqNCg5H0q7G/K8HmjBMkB6wAC7m0pI0eHa55Au2G/Db1uGopxV6ux4dEtcsVVqNQ6QsdWHChAPeo3W2ieaCTZIPqupyNx/FTF1Jwx2Kk2zZW/NqOLb+WqtFocpx2jsVCKWKs5mQJAkCQJAkCQJAkCQJAkBMaSaAEngLlEx1rkOyZXfNyj6VvLVVm8OkYrSuR7Ia31iXH3BV43SMMRzTOaAKAUHJVdNtuStIrKSqvBNgCSbAC5JOgA3lTDnL6B6EbBdgsJFG6me75Pbeakc6Wb+qsOS3Fbd6GKnBWIb8jswoFR0KM5Nd6AXsLjUaIJBMEA9bmtSlUDZcl9d3BA9M99KeKBdbltStEC6ml66XQeSdPegrmPficIysZq6SJtzGd7mDezeQNN1tNWPLv1SyZMO071cHEV2coWo1VeFqNQstRqFoTmFr7OaHd4BTcmsTzRO6PwP8AmFvskjy0U8cqThpPYgf0PYfVlcPaaHfZRT41WdNHZKF/QiX5ssZ9oOb9gKnxsKTprdkoz0Ixe4Rnuf8AxAU+Nqjye6M9Csdugr3SR/eTxte9XxGTuIdCNoH/AAzvrxffTxte88Rk7h/2D2j/AKV314vvp42neeIydx29A8fvgA75Ivg4p42veeT5O5KOgOM39U3vefg0qPHVW8mulZ0Cl+fMweyHO+2ijx0dy0aae2UzOhcbfWle7uAaPio8bK0aaO2U7Oj+HZ+br7RLvLRRx2XjDSOxJ1TWijWgDgAB9ijdfaI5K0qkVJFKsqkilSVV4rYXJsANSToArKS9Q9HnQExluKxIpJrFGRXJ9N/0+A3a66Z8uXfqh3xYdp4rPRutramtlnaSyZL67uCBUz8qeKBdZltStEDfk9b18kBOjAFRqEAxuzWPegUhyWCAmRhwqdSgBshJodDZAT25bjuQcd0i6AQ4vNJFSGY3JA/u3n6bRofpDxBXWmWY6pcr4onrh5vtfo/iMG6k0ZA3PHajPc4fYaHku8Xi3Jxms15qsakWo1Cy1GoWXIlCVuJQlehUJXoVA0IVVZoYdQLx9VVSzsQrIZ06shnzqUM+ZWRKlKpQpSqUKcqlCpKpVlf2P0WxOLoWR5Yz+cf2Wfq73eAKra8VIpNnpvRPoVh8J2yOsmH5xw9W35tvze+55rhfJNnamOKujfIWmg0C5ugzGAK79UAxuzGhQKQ5NN6AmMDhU6lBGZiECjrUVrTnogkm07Pl+CBodO15/igCStTStOWiCZ4FLUr5oIoa1vpzQPNuy+X4ICa1pbRwBrYh1DUc6oOV2l0HwsxJawxEnWOzfFh7PuoukZLQpOOJc7j+gGIjvE9ko4DsP9xt5rpGWO1TgljYjZk0PykT2cy00+toVbeJRtMFEiVyJQlehUJXoVA0IVVLQw6hK8fVVUs7EKyGdOrIZ86lDPmUolRlKsgUGx8RN8nC886ZW/WdQeajiiDaZauE6AzO+Ve1g4NBe74Ae8qs5Y7E8Euq2d0OwkAqGdY8aOkIea8m+qPcuc5LSvFIhtw63056Kix5vo+X4IDjpS9K89UETSa3rTyQSTUpbXkgaH6Xn+KAJa1tWnLRBOA3l5IBfICKDUoAjblue5ApBm0QEyQNFDqEEbYyDU6aoDkdmFAgUZy670AvYXGo0KCQyClN9KeKCONpaanRAUna03IKc2zMO75SGMnjlFfeLqeKUbQoSdFYDcNc0fRcdPGqtxyjhhEei8fzJH1+kAf4JxnCX9nS3WQfV/gVPGcKaPYz9zmkeIUcSdk8eCI3jz/gnEbLbsMaXoFXcVX7Oc7Rw81biNkD9ifpSU7m1+KcZsH+zTTq9xHKg/inGjhSs6PYb9EuO7M53woFHHKeGF3CYCKE1EbG8w0V9+qjeTZYkGa47lCRskAFDqEETIyDU6BAchzWHegUZy6oBfGXGo0KCR0gIpv0QBG3KalApBm03ICY8NFDqgjMJQF1WW9dEDl2e2m9AgcltaoG6rNetKoH62tqa2QMGZL67kCIz8qIH6zLalaf/UDdVTtV5/FA+fPbRAh2OdfDRA3V576IH635tOXwQN1eS+qBz2+VPigWfJbVA3VV7VefxQP1ma1KV/8AqBgMnOqBFue+m5A/W0tTSyBuqy3rWiByc9tKIEHZLa70DdVmvXVA/W5rU1QMG5L67kCIz30ogfrctqVogbqqXrpdA+fPbTegQOTnVA3V5r1pVA/5RS1EEk3qlBDhdfBAsVqEE0HqhBWj9Yd6CfE6eKAcLoUEeI9Y/wBbkFh3qnu+CCDDaoCxW7x+CCTD+qgr/O8figsYj1Sgjwu/wQDidUE7fVHd8EFeD1h/W5BJitAgLDaeKCCT1j3oLM/qlBDhdSgWK1Hcgmh0CCtD6wQTYrTx/igWF0KCGf1j/W5BZk9U9yCDDa+CAsVuQSYf1R/W9BVdqU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AutoShape 4" descr="data:image/jpeg;base64,/9j/4AAQSkZJRgABAQAAAQABAAD/2wCEAAkGBxMREhUTExIVFhUVGBcWGBgVFxcVFRUVFRUWGBcXFRcbHSggGBolGxcXITEhJSkrLi4uFx8zODMtNygtLisBCgoKDg0OGhAQGyslHx0uLS0rLS0tLS0tLy0tLS0tLS8tLSstLi8tLS0rLS0tLS0tLS0tLS0uLS0tLS0tLS0tLf/AABEIALoBDwMBEQACEQEDEQH/xAAcAAABBQEBAQAAAAAAAAAAAAACAAEDBAUGBwj/xABHEAABAwIDBAYFBwkIAwEAAAABAAIDESEEEjEFQVFhBhMicYGhBzJykcEzQmKSsdLhFENSgqOy0dPwFiNEU1Sis8Ikc/E0/8QAGwEBAAMBAQEBAAAAAAAAAAAAAAECBAMFBgf/xAA+EQEAAgECAgQKBwgCAwEAAAAAAQIDBBESMQUhQVEGExQyUnGhsdHwQlNhcoGRohYiMzRUYoLBY7KSwuIj/9oADAMBAAIRAxEAPwD2uR4IIBugjhGU1NkDzDNpdAcbwAATQoImsINSLIJJjmFBdA0PZ1sgCVpJqLhBKXilK3pTxQRxNLTU2CB5u1Sl0BROAFDYoI8hrWlq18KoJJXAiguUAw9mtbVQNK0uNRcIJGvFKVvSiCKJhBqRQIDm7Wl0DwnKKGyCN7CTUCyCWR4IIBugCEZdbIGmGY1F0EkbwAATdBFGwggkWQSTHMKC6BoTl1sgCRhJJAqEErngilboI4W5TU2QPN2qUugOJwAoTQoITGeCAxEW34IHc7PYd90Cacljv4IGdEXXG9ARlBtxsgFrclz3WQJwz6buKB2yBtjuQN1RHa8figdz89h5oE3sa7+HJAzmZrjzQF1o9Xw+CDkNp9O4MLO+F8UznRmhLQzKSWg2q8HfwWe+prW0xMT1Pa03QWfUYq5a2rtbv3+CpN6TsKaf3OI90X8xV8rp3T7Pi0fs1qfSr7fgKL0oYUCnU4j3RfzE8rp3T7Pifs1qfSr7fgiPpMw1a9TPrXSL+YnldO6fZ8T9mtT6Vfb8EsvpRwpFOpxHui/mJ5XTun2fE/ZrU+lX2/AMPpOwo/M4j3RfzE8rp3T7Pifs1qfSr7fgab0nYUn5Gf3RfzE8rp3T7Pifs1qfSr7fg6Do30sgxjSI8zXt1Y/KHU/SFCQR3Lrjy1vyebrujc2jmOPrie2OTZERbc7l1eedxz2G7igTXZLHvsgExF1xvQGZQ6w3oBa3Jc91kCcM9xu4oHEobY7kDCIi/C6B3Oz2HfdAmnJrv4IGdHmuN/FAXXgWugES5rcUDubkuO66BNGe53cEDGXLbggcxAX4XQM12ex70Cccmm/igcR5rnegbra9nw+CByzJcIE3t62pw5oGL8tggfqh63j8UHjfSDtbVlqBeTTd8iFm08ROsiJ7/wDT6rU3tToCbUmYmK846p89o9RGBUtYAOIFF9HOHFEbzWPyh+d01msvaK1yXmZ7OK3xM12H4xf7FwmdL/b7G2K9K92X9adjsPxh/wBirM6b+32OkV6U7sv61iN2F4wfs1SZ0/8Ab7HSK9J/8v6lmN+E44f9muczp/7fY6RXpL/k/UtxPwe84b3xKkzg/t9jrFekf+T9TzramIdBjZXxHI5kr8pbalHG1NKUtReLlnhyzMd77/SY65tFSuXriaxvu9Z6JdJW4+LQNkbQSNG47nN+iaW8RuW7Fli8fa+N6S6Pto8m3Os8p+e2G64ZLjfxXV5xNbnue6yBjLltwQOYg2/BAzXZ7HvsgTjksN/FA4izX4oGEtbcbIHLclx3IE0Z9bU4IGMmWw3IC6gG9Sgd7AASBcIAhOY0N0CmOXSyA42AipF0ETZCTQmyCSVuUVFkDQ9rW6AJHlpoLBBKWClaXpXxQRxOLjQ3CB5uzSlqoCiaHCpuUEfWGtK2rTwQeP8ASIgbWm3ASb9AOpCz6b+dj1/6fUavr8H7fd/90OM6S4Gjo34mPtAtOU5tbagEBe9myYrUmlp5vz/R01GHNTNSvXWYmN+XUePY+GdH1rXyPj3vi/vWD2nMaQ3xXk20ujrztb5/B9jh6b6YyztSuPf17e+yEYbAf50nuP3Fy8VofSn5/Bv8q8IPqqfP+Q24XZ2+aT3H7ir4vRelPz+CY1XT31Vfn/JK3CbM3zy+538tR4vR+lPz+C8anp36qvz/AJJPyLZNDXES+538tVnHpPSn5/BaNT059VX5/wAmP0i//VP/AO1/7xWXN/Et63s9HfymP7sH6PbXdg52TNrQWeP0oz6w+I5gKMd5pbdOu0ldVhnHPPs+yex7thpBIK1qCAR3HQr1X5xMTWdp7BTHKaCyIGxgIBIuUETJCSATYoJJhlFRZA0Iza3QBI8g0BoEErmACtLoI4nZjQ3QPMculkBxsDhU3KCEynigeNpBBIsgkmNRa/cgaE0F7d6AJGkkkaIJXvBFAboI4RQ1Nu9A816Uv3IDicAKHVBEGmtaWrXwQSSkEUFygaG1a270AytJNRcIDfK1rSSQKA1JtSgvVB8k9Pukv5djJpIyRC5/YBtmDQGhzhxNK03VVIpETNu2WrJrMuTFXDM/u17Pb1uZV2V1Xox2jPDtLDCBx/vJWRyNHqvic4B4eNCA2pqdKV3IOl2PtjDsmmjfEJIusk6hwNxGHuyN1u3JQj+qU/8AxpEzem709LqNfnyVw4s/D3b9f+pbw2rgf9KfePvLl5RpPq3tR0b0z/Ux+U/BI3bGz9+Dd9YffUeP0v1a0dG9Mf1MflPwGNt7N34J31h99VnNpvQWjo7pf+oj2/B2U3QjDTPdI4y1eS40cAKuvbsrTfSY7TxdfW8PD0/qsNIxxFdq9XLu/FzXTzoxBgmROiLyXucDncDYNBtQBYtRhrj22fQdDdJ5tZe8ZNuqI5PR+jxzYLDbz1MVePyYWzH5kep8pro21OT70+9qQmgvbvV2VHI0kkgWQSyPBBAN0EcIob270DzCul+5AcbgAATdBE1hBrSyCSY1FBfuQNDbW3egCVpJqNEE4kHEIAModYb0Asbkue6yBPGe43cUBNlDbHcgAREXta6AnOz2HfdAmHJrv4IBdGXXG/igMyg2vXT4IBazJc+SBP7em7jzQO1+Wx8kHE+mHHOw+ycS5pAMobEO6VwDx9TMg8f9EnRJuLfJLiIg/D5DGA6vakJaasIuMoBuP0qcUHqGF9Emyjc4d55ddLT96qCLA+i3C4UYnq3yNdOHMY8EF0ETtWMJF63BOuU04kh5FicM/BYmjrmGTUWDsj/jTTmkTtO5PW9Ib0vhH5k+9qT0lj9D3Pbr4K6rn4//ALfFMzprCPzB97FSekcfoe50jwW1X1//AGTN6ewD/Dn3sVZ1+P0PcvHgxqfrve9GwxqAts8ny2207OO9LvyWH9t/7gXm6zlD6vwY/iZPVHvdZ0W7ODwxO+GLT2Grvj8yPU8bX/zWT70+9pPbnuO66uyCEobY7kACItuaWQE92ew77oEw5LHfwQC6IuuN6AzKDa97IBa3Jc91kCeM+m7igdsgbY7uCATATwQEYst66IGDs9tN6BE5LC9UDiLNfigbra2prZA5bkvruQIDPraiBjJltwQP1VO1Xn8UDB+e2iBHsaXr8EDhme+iDj/SbscY7DRQvcWsbOx76ava1kgy13VJF+SAdj4ZkTGxxtDWNFGtFgAFKHS4PRA2M0QeA+lBgbi5OZafrMbXzUSl1WH6TuDWj8lJoBvPD2FE9ITy8X8/k9uvg1WYifKefz6Syzpc4f4Q+8/cVZ18/V/P5OkeDdP6n5/8kw6auH+CJ8T/AC1WddPofP5Lx4OU/qI+f8nomGNgts8ny2207OP9LnyWH9t/7gXm6zlD6vwY/iZPVHvdZ0X7WDww4QxfuNXfH5kep42v/msn3p97SLsltd6uyHEWa9dUDCXNamqBy3JcX3IEBnubUQMZctqaIH6ql66XQMH57ab0CJyaXqgcR5r8UDdfS1EAskJNCbFAcoyiosgUQza3QBJIWmgNggldGAKgXQRxOzGhuEDynLpaqAo2BwqblBGJDWlbVp4IJJWhoqLFA0XarW9EAyPLTQWCCttjB9ZA6g7VA4d4v5io8UHO4FSh0GD0QNjNEHg/TbDOxmPdHGMxMgbS1KRtAfranZKbWnqrG8r0nHFo8ZO1d+ufsdS2XaW5jf2f3lHFru73PXjF4PelP6vgmZNtXcxv7L7yrNtb3e5eMXg/6U/q+CZuI2xuY39j95Vm2s7vc6Ri6B9Kf1fB6Hht1Vsl8x1b9TjvS58lh/bf+4F5us5Q+r8GP4mT1R73WdHOzgsMRqYYv+MLvj8yPU8bX/zWT70+9pxDMKm6uyAfIQaA2CCV8YAqBcIAiOY0N0ClOXSyA42BwqRcoImyEmhNtEEkrcoqLFA0Xa1vRAEjy00FggmEQ4IGkcCDSleSAIRQ3t3oFNfS/cgONwAFaV5oImNNb1ogkmNRbXkgaG2tu9AEoJNtOSCUuFKWrTzQRxAg305oHmvSl+5AcRAFDrzQZ20Noshu92/TvNu5BzWA2oyXETRNbldGGSFv0JM1CO4tIPCoUkunweiIYnS7bYgYWM7UzrNaLkE6Ej7BvQeVukfhJngOHXAASWDshfR+Sp1dTKTzNNyrNstevHLZpfI5/d1VJmO+J22/DtbOCxmPlbmjLHDiOrtyI3HkUi+utG8bex6E4/B+s7Tv+pcY7au4N/ZfxUTOt+dkxXwf75/Uma7bG4M/Y/xVZnWfOy8V6B75/U9Dw26q2S+Z6t+px3pc+Sw/tv8A3AvN1nKH1fgx/EyeqPe6zopbCYeunUxa+w1d8fmR6nja/wDmsn3p97SmFTa/crsg43AAVpXmgijaQRWtOaCSY1Fr9yBoba270ASNJJpWnJBM5wpYiqCKEEG+nNA816Uv3IDiIAvrzQQlp4FATYi253ICe7PYd90CYcljv4IBdGXXG9AZlBtvNkAsbkue6yBPGfTdxQE2QNFDqEFLaGNiw46yaWONta1e4NryFdTyCmImeSJtEc3Hbb9LODYC2Fkk54gdWy30nX9zSu1dPaebPbVUjl1uNx/pYxrqiFkUIO8AyPHi7s/7V2jT1jm4W1Vp5LOzMRipIvy3aGKnMR+ShDzH153EtZQZPC4FdNeeSa16qw64q3v+9aeplbU2xLO4Fxyhp7LG2a2mlBvPNZ2pFt3bkmCxmE2kGOyuYYJ2UpmbWpArxqXDmwIPXtn4yPFQtmw87jHIKhzCPEGoq1w0IsQUHM9MttYXY8LpaB+KeCIg85nucfnngwbzaum9B5dshj+p6yQkyTOdM8nUukNanmRQ+KJMdpy4Z2eJ5ad9NHDgRoVMWmOU7EcO8TaInbsl3Ozhj52CSHEgscA5pJANCKioyGi5RTVW5X+fye7XV9CRWOPDMT9kbx+fEvt2btbdiWfWH8tROLV+l8/kvGs6C+qn8v8A6eiYdbJfMRz6nHel35LD+2/9wLzdZyh9X4MfxMnqj3vMML0sx0BLYsVKGtJAaT1jWgaANeCAOQXqYaUnFXfuh8p0hkyRrMvDv50+902yfS7io7TQxSj6NYn+/tN/2hWnT17Geurt2w63ZfpPwM5pIXwOP+YKsr7ba0HM0XG2C0cneuppPPqdthsfHOzNE9r2u0c0hzfeCuUxMc3eJieSRjclz3WUJJ4z3G7igJsgbY6hAAiINdwugJ7s9h33QJhya7+CAXRl1xoUEgnA4oAEua1NUDluS+u5AgM99KIGMuW1NED9VS9dLoGDs9tN6DN27t/D7PZnnkDQdBq9xG5rRc/YN6tWk25KXyVpG8vKOkvpVnmJbhWCBn6TqPlP/Vnmea1U08R5zHk1Uz5vU4LF4p8ri+V7pHnVz3FzveV3iIjkyzMz1yhUodN0A6Ofl2JAcP7mIB8vMV7LP1j5By55b8NXbBj47fZDqtoRybTxLuro2CLsNdTstaN4G9zqVpwposD02zhNhw4cdltXfpuu7w4eCDL6VbJbi4HwutmFWn9F49U/1uJQc50I2TNs+JxMr2ySXc1rzkaNwoDQu4nwHMMfpJ0eOIxbZ3OLmu+VzOJJyi1K8dOSC5ikSwNq6IO39FG06wiMm7XSsHhlkA7qPPuXHLmti24WzS6Suetptyrt7Xdy4x40dTwCzW1mae1tx9H6ePo+2VGfaM3+a8dxp9i4W1GWfpS249Hgj6EMjHTuk9dznU0zEup3V0XC17Tzl6GHHWnmREepkYkKsTO7ZSsd3NkM6Iuc0PbK2huBlNRyN19Ni1UWpE7PzfWdHTgz3x78p6vV2exkSbFxDdYJPAV+xbuC3c8mb1jnKPZ+0JsM/PDI+J41LSWm25w39xVJrE83StprPU9E6PelqQUZjWZ2/wCbEAHjm9nqu/Vp3FZ76f0WrHquyz1HZO14Z4xJh5GysO8G4PBw1aeRoVltWaztLZW0WjeF0RZr11ULG62tqa2QOWZL67kCAz8qIGMmW1K0QP8Ak9b1QE+MAVGoQBEcxoboFKculkBsjDhU6lBE2Qk0OmiDjfSB07j2fWGAB+JIvW7IgdC/i46hvibUr2xYuLrnkz5s8U6o5vENo4+XESOlmkdJI7VzjU9w4DkLBbYiIjaHn2tNp3lWUqkgSD2DojgThdiyStB63EguHHtu6qID35h7Sw57b327npaeu1N+90mzdnDDQMiFOyO0R8559Y+/4Lk7q+JQZOJUjKxKDKxKgZOKQYG1dESvdAMX1Tmu3CcnwyRtd5OWPVdj6LoOkXxZq98R7HrmIWKXSjPmVJaaM+dUaqMvFKGrGt7GzdW6rXZa9lxBymuoB0OnmvU0dv3Zh854QY6xlrkiY3mNp/BoSmoC+pwW4qRL841deG9o+15djvlJPbf+8VlbUCC/sbbE2EkEsEhY7fva8fovbo4f0KKtqxaNpXpeaTvD3ToV02j2gygpHMwVfHrb9NhOra+IrQ7icWTFNPU9HFmjJ63WOjAFRrquTsjjdmNDcIHlOXS1UBRsDhU6oIjMeKB4waitac9EEk1x2fL8EDQ29bz/ABQBIDU0rTlogx+nPSFuAwb5hlMh7EY4yOrQnkAC4+yr46cVtnPLfgru+cZ5nPc573FznEuc43LnE1JJ4r0YjZ5UzvO8o0QSBIE4oPpjZ2CazCYeKlQyKEDvja0g99QCvNtO9pevWNqxCHFKFmTiUGTiVIysSgysSoGTikGDtMEigFSbADUk6AIlvTbG/JsNhq+tV7ZPalGbyLcqzamu9d3veD+bgzzXveg4HEdZDG/e5or30ofMFefLdlx+Ly2r3ShmVJXoqdQXmg96rtu7ccVa2zdjxAgubnP0rjwGi7UpDHn1WSY2idobe0sN1mHeALtGYfq3t4VHituGdpeJqI3hxteyvotFbfHt3Pkuk67ZN++HmOO+Vk9t/wC8VzdY5IECQW9lbRkw0rJonZXxmoO48Q4b2kVBHAqLVi0bStW01neH0f0e2o3FwRYhlcsgBI1ykGjmk8nAjwXnWrwzs9alotWJhqTGotryVVjQ29bz/FAEoNbVpy0QThzeXkgB0gcKDUoBY3Jc9yBPGe4QE2QNFDqEHk3pze4fkjPmnrneI6sDycfetWmjmx6ueTypamEkCQJAiEH0X0R24zG4OKRpGZrWskbvZI0AGo4HUcivPyVmttnq4rxasSnxSo6MnEoMnEqRlYlBlYlQMudhNggu7I2W1rg913DTg3u580Gvt7D9ZhJaatHWDvjId9gI8VTJG9Zhr0OXxeetvtS9EMTngLf0XVHsuGYedV5MvrdfXfJF4+lA5saHGjdOPHu5LlMorh4Y3suYRWhxyNvBrtVgyN3BLTR52Vwm1ML1Msse5pt7Ju3yIXvdH25w+Y6Xp1Rb1w836UQZMTJwdleP1mgnzqrzzV7vwZShBIEg9t9CmJLsDIw/NneG8g6ON1PeSfFYtRH7z0dLP7jv2Ny3PcuDSUgz6bkBMkDRQ6hBGYCUB9VlvXRA2bPbTegVclta+CB+qzXrSqDyT06yVfg+TZ/thWrTdrFq+x5atTESBIEgSDQ2LtmfCSdZBIWO0I1a8cHt0I/oUVbVi0bSvS9qTvDqJPSli9+Ggd3Oew+ZIWa2nnsbKaqJ85Rm9Ks3zsCPCQ0/cK4zS0c4d65KW5SqO9Jj3/4Vg75Cf+iru6B/thLJpHG36x+ITcGMfI/V3uFEFuB1Lk071MQiZiFobZhj1eDyb2j5WXSMVp7HK2ekdqjtHpg9zSyFuQEULnULiDrQaDzXaunj6TNfV2+j1B6M4p+R0UYJc8BtGgk0aa6D6OYLwM+Oa3mH6TpM2PNp8eS8+b/uHWYDZE1v7sjvoPiuEYrzyhzzazBH0obcGznt9agXaunydzzMuvwdkrjJgzn3LvXTXYb63HPLcndISz1We9dq4bR2st9RSeyWDtTaLp5M7gAcuW3AVK9LQTw5Iie143SsRfDMxHJxfTqKkkbuLMv1bj7Stl4ZOyPVDmVRBIEg9o9B7f8Aw53cMQf+KJY9R50PQ0vmPRM+e2m9Z2oq5OdfBA/V5r1pVA35RS1EDNkJNDoUBSDLcdyBRjNcoBfIWmg0CDyn06xgPwfsz/bCtWm7WPV9jy17KX3LTuxzAFKpIEgSBIEgSBEKNoTvMEAo4a9y3HbvkWc8T7yp4Y7kcVu+QlSgkQSC/srTEHhh3j6z42f9l5Wprtm9fW+n0mbi6P29GdnqnRjpRhXYWHrcVFHI1jWObI7K7MwBpNOBpWqtDFK7N0kwP+th8DVWiI71Jme5nzdIsD/q2Hur/BdIrj7bOc2ydlWfN0hwP+oB8HfdXWtcHbLja2p7IVMVtrCt+fQm4qyQVHEVboteGNP51Xn6qdVMTS3b2dTkNu7ZOINC1oDScpFakCwrXklrb9S0b7Rv3MlUSSCRke8qN1oh7H6ET/4kw3HEH/iiWTUedDdpfNl6NI3KKhZ2ooxm13IBe8tNBogkEIQKSlDSleWqCOHXtef4oHm+j5fggOOlL0rz1QeR+m8HPhCa0pPr3xLVpu1j1fY84jXdng0mErdvu/gpiyJx9ys9pFiKKznMbBRBIEgSBIEgSBIEgSBIL+zHMyzMfIIzIxrWucHFtRKx5BygkVDOCy6nFa0xascnoaPU1x0tjtO0TtP5DGDwzfWxTncooXH3GRzPsXCMGWez2u86jBH0pn1R8RdZg26RYiT25GRj3MYT5q8aW885hznW4o5VmfXOxxtWJvyeDw4/9nWTH/e+nkrxpI7bT7nOdfP0ax7ZEOkuJFmPbGOEUccdO4tbXzV40uLuUnXZ+ydvVEM7FYuSV2aR73u0q9xcacKndc2Xata1jasbM172vO9p3lCrKDjjLrAVTdMRM8lqPCUubny/FUmzrGPbmaVILPX/AEJD/wAKfniHU4/JRaLLqPOhr0vmy9AhrW+nNcGk827L5fggOKlL0rz1QQHNz80BtjINToEBSOzWHegUZyWKAXxlxqNCg5H0q7G/K8HmjBMkB6wAC7m0pI0eHa55Au2G/Db1uGopxV6ux4dEtcsVVqNQ6QsdWHChAPeo3W2ieaCTZIPqupyNx/FTF1Jwx2Kk2zZW/NqOLb+WqtFocpx2jsVCKWKs5mQJAkCQJAkCQJAkCQJAkBMaSaAEngLlEx1rkOyZXfNyj6VvLVVm8OkYrSuR7Ia31iXH3BV43SMMRzTOaAKAUHJVdNtuStIrKSqvBNgCSbAC5JOgA3lTDnL6B6EbBdgsJFG6me75Pbeakc6Wb+qsOS3Fbd6GKnBWIb8jswoFR0KM5Nd6AXsLjUaIJBMEA9bmtSlUDZcl9d3BA9M99KeKBdbltStEC6ml66XQeSdPegrmPficIysZq6SJtzGd7mDezeQNN1tNWPLv1SyZMO071cHEV2coWo1VeFqNQstRqFoTmFr7OaHd4BTcmsTzRO6PwP8AmFvskjy0U8cqThpPYgf0PYfVlcPaaHfZRT41WdNHZKF/QiX5ssZ9oOb9gKnxsKTprdkoz0Ixe4Rnuf8AxAU+Nqjye6M9Csdugr3SR/eTxte9XxGTuIdCNoH/AAzvrxffTxte88Rk7h/2D2j/AKV314vvp42neeIydx29A8fvgA75Ivg4p42veeT5O5KOgOM39U3vefg0qPHVW8mulZ0Cl+fMweyHO+2ijx0dy0aae2UzOhcbfWle7uAaPio8bK0aaO2U7Oj+HZ+br7RLvLRRx2XjDSOxJ1TWijWgDgAB9ijdfaI5K0qkVJFKsqkilSVV4rYXJsANSToArKS9Q9HnQExluKxIpJrFGRXJ9N/0+A3a66Z8uXfqh3xYdp4rPRutramtlnaSyZL67uCBUz8qeKBdZltStEDfk9b18kBOjAFRqEAxuzWPegUhyWCAmRhwqdSgBshJodDZAT25bjuQcd0i6AQ4vNJFSGY3JA/u3n6bRofpDxBXWmWY6pcr4onrh5vtfo/iMG6k0ZA3PHajPc4fYaHku8Xi3Jxms15qsakWo1Cy1GoWXIlCVuJQlehUJXoVA0IVVZoYdQLx9VVSzsQrIZ06shnzqUM+ZWRKlKpQpSqUKcqlCpKpVlf2P0WxOLoWR5Yz+cf2Wfq73eAKra8VIpNnpvRPoVh8J2yOsmH5xw9W35tvze+55rhfJNnamOKujfIWmg0C5ugzGAK79UAxuzGhQKQ5NN6AmMDhU6lBGZiECjrUVrTnogkm07Pl+CBodO15/igCStTStOWiCZ4FLUr5oIoa1vpzQPNuy+X4ICa1pbRwBrYh1DUc6oOV2l0HwsxJawxEnWOzfFh7PuoukZLQpOOJc7j+gGIjvE9ko4DsP9xt5rpGWO1TgljYjZk0PykT2cy00+toVbeJRtMFEiVyJQlehUJXoVA0IVVLQw6hK8fVVUs7EKyGdOrIZ86lDPmUolRlKsgUGx8RN8nC886ZW/WdQeajiiDaZauE6AzO+Ve1g4NBe74Ae8qs5Y7E8Euq2d0OwkAqGdY8aOkIea8m+qPcuc5LSvFIhtw63056Kix5vo+X4IDjpS9K89UETSa3rTyQSTUpbXkgaH6Xn+KAJa1tWnLRBOA3l5IBfICKDUoAjblue5ApBm0QEyQNFDqEEbYyDU6aoDkdmFAgUZy670AvYXGo0KCQyClN9KeKCONpaanRAUna03IKc2zMO75SGMnjlFfeLqeKUbQoSdFYDcNc0fRcdPGqtxyjhhEei8fzJH1+kAf4JxnCX9nS3WQfV/gVPGcKaPYz9zmkeIUcSdk8eCI3jz/gnEbLbsMaXoFXcVX7Oc7Rw81biNkD9ifpSU7m1+KcZsH+zTTq9xHKg/inGjhSs6PYb9EuO7M53woFHHKeGF3CYCKE1EbG8w0V9+qjeTZYkGa47lCRskAFDqEETIyDU6BAchzWHegUZy6oBfGXGo0KCR0gIpv0QBG3KalApBm03ICY8NFDqgjMJQF1WW9dEDl2e2m9AgcltaoG6rNetKoH62tqa2QMGZL67kCIz8qIH6zLalaf/UDdVTtV5/FA+fPbRAh2OdfDRA3V576IH635tOXwQN1eS+qBz2+VPigWfJbVA3VV7VefxQP1ma1KV/8AqBgMnOqBFue+m5A/W0tTSyBuqy3rWiByc9tKIEHZLa70DdVmvXVA/W5rU1QMG5L67kCIz30ogfrctqVogbqqXrpdA+fPbTegQOTnVA3V5r1pVA/5RS1EEk3qlBDhdfBAsVqEE0HqhBWj9Yd6CfE6eKAcLoUEeI9Y/wBbkFh3qnu+CCDDaoCxW7x+CCTD+qgr/O8figsYj1Sgjwu/wQDidUE7fVHd8EFeD1h/W5BJitAgLDaeKCCT1j3oLM/qlBDhdSgWK1Hcgmh0CCtD6wQTYrTx/igWF0KCGf1j/W5BZk9U9yCDDa+CAsVuQSYf1R/W9BVdqUH/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 name="AutoShape 6" descr="data:image/jpeg;base64,/9j/4AAQSkZJRgABAQAAAQABAAD/2wCEAAkGBxMREhUTExIVFhUVGBcWGBgVFxcVFRUVFRUWGBcXFRcbHSggGBolGxcXITEhJSkrLi4uFx8zODMtNygtLisBCgoKDg0OGhAQGyslHx0uLS0rLS0tLS0tLy0tLS0tLS8tLSstLi8tLS0rLS0tLS0tLS0tLS0uLS0tLS0tLS0tLf/AABEIALoBDwMBEQACEQEDEQH/xAAcAAABBQEBAQAAAAAAAAAAAAACAAEDBAUGBwj/xABHEAABAwIDBAYFBwkIAwEAAAABAAIDESEEEjEFQVFhBhMicYGhBzJykcEzQmKSsdLhFENSgqOy0dPwFiNEU1Sis8Ikc/E0/8QAGwEBAAMBAQEBAAAAAAAAAAAAAAECBAMFBgf/xAA+EQEAAgECAgQKBwgCAwEAAAAAAQIDBBESMQUhQVEGExQyUnGhsdHwQlNhcoGRohYiMzRUYoLBY7KSwuIj/9oADAMBAAIRAxEAPwD2uR4IIBugjhGU1NkDzDNpdAcbwAATQoImsINSLIJJjmFBdA0PZ1sgCVpJqLhBKXilK3pTxQRxNLTU2CB5u1Sl0BROAFDYoI8hrWlq18KoJJXAiguUAw9mtbVQNK0uNRcIJGvFKVvSiCKJhBqRQIDm7Wl0DwnKKGyCN7CTUCyCWR4IIBugCEZdbIGmGY1F0EkbwAATdBFGwggkWQSTHMKC6BoTl1sgCRhJJAqEErngilboI4W5TU2QPN2qUugOJwAoTQoITGeCAxEW34IHc7PYd90Cacljv4IGdEXXG9ARlBtxsgFrclz3WQJwz6buKB2yBtjuQN1RHa8figdz89h5oE3sa7+HJAzmZrjzQF1o9Xw+CDkNp9O4MLO+F8UznRmhLQzKSWg2q8HfwWe+prW0xMT1Pa03QWfUYq5a2rtbv3+CpN6TsKaf3OI90X8xV8rp3T7Pi0fs1qfSr7fgKL0oYUCnU4j3RfzE8rp3T7Pifs1qfSr7fgiPpMw1a9TPrXSL+YnldO6fZ8T9mtT6Vfb8EsvpRwpFOpxHui/mJ5XTun2fE/ZrU+lX2/AMPpOwo/M4j3RfzE8rp3T7Pifs1qfSr7fgab0nYUn5Gf3RfzE8rp3T7Pifs1qfSr7fg6Do30sgxjSI8zXt1Y/KHU/SFCQR3Lrjy1vyebrujc2jmOPrie2OTZERbc7l1eedxz2G7igTXZLHvsgExF1xvQGZQ6w3oBa3Jc91kCcM9xu4oHEobY7kDCIi/C6B3Oz2HfdAmnJrv4IGdHmuN/FAXXgWugES5rcUDubkuO66BNGe53cEDGXLbggcxAX4XQM12ex70Cccmm/igcR5rnegbra9nw+CByzJcIE3t62pw5oGL8tggfqh63j8UHjfSDtbVlqBeTTd8iFm08ROsiJ7/wDT6rU3tToCbUmYmK846p89o9RGBUtYAOIFF9HOHFEbzWPyh+d01msvaK1yXmZ7OK3xM12H4xf7FwmdL/b7G2K9K92X9adjsPxh/wBirM6b+32OkV6U7sv61iN2F4wfs1SZ0/8Ab7HSK9J/8v6lmN+E44f9muczp/7fY6RXpL/k/UtxPwe84b3xKkzg/t9jrFekf+T9TzramIdBjZXxHI5kr8pbalHG1NKUtReLlnhyzMd77/SY65tFSuXriaxvu9Z6JdJW4+LQNkbQSNG47nN+iaW8RuW7Fli8fa+N6S6Pto8m3Os8p+e2G64ZLjfxXV5xNbnue6yBjLltwQOYg2/BAzXZ7HvsgTjksN/FA4izX4oGEtbcbIHLclx3IE0Z9bU4IGMmWw3IC6gG9Sgd7AASBcIAhOY0N0CmOXSyA42AipF0ETZCTQmyCSVuUVFkDQ9rW6AJHlpoLBBKWClaXpXxQRxOLjQ3CB5uzSlqoCiaHCpuUEfWGtK2rTwQeP8ASIgbWm3ASb9AOpCz6b+dj1/6fUavr8H7fd/90OM6S4Gjo34mPtAtOU5tbagEBe9myYrUmlp5vz/R01GHNTNSvXWYmN+XUePY+GdH1rXyPj3vi/vWD2nMaQ3xXk20ujrztb5/B9jh6b6YyztSuPf17e+yEYbAf50nuP3Fy8VofSn5/Bv8q8IPqqfP+Q24XZ2+aT3H7ir4vRelPz+CY1XT31Vfn/JK3CbM3zy+538tR4vR+lPz+C8anp36qvz/AJJPyLZNDXES+538tVnHpPSn5/BaNT059VX5/wAmP0i//VP/AO1/7xWXN/Et63s9HfymP7sH6PbXdg52TNrQWeP0oz6w+I5gKMd5pbdOu0ldVhnHPPs+yex7thpBIK1qCAR3HQr1X5xMTWdp7BTHKaCyIGxgIBIuUETJCSATYoJJhlFRZA0Iza3QBI8g0BoEErmACtLoI4nZjQ3QPMculkBxsDhU3KCEynigeNpBBIsgkmNRa/cgaE0F7d6AJGkkkaIJXvBFAboI4RQ1Nu9A816Uv3IDicAKHVBEGmtaWrXwQSSkEUFygaG1a270AytJNRcIDfK1rSSQKA1JtSgvVB8k9Pukv5djJpIyRC5/YBtmDQGhzhxNK03VVIpETNu2WrJrMuTFXDM/u17Pb1uZV2V1Xox2jPDtLDCBx/vJWRyNHqvic4B4eNCA2pqdKV3IOl2PtjDsmmjfEJIusk6hwNxGHuyN1u3JQj+qU/8AxpEzem709LqNfnyVw4s/D3b9f+pbw2rgf9KfePvLl5RpPq3tR0b0z/Ux+U/BI3bGz9+Dd9YffUeP0v1a0dG9Mf1MflPwGNt7N34J31h99VnNpvQWjo7pf+oj2/B2U3QjDTPdI4y1eS40cAKuvbsrTfSY7TxdfW8PD0/qsNIxxFdq9XLu/FzXTzoxBgmROiLyXucDncDYNBtQBYtRhrj22fQdDdJ5tZe8ZNuqI5PR+jxzYLDbz1MVePyYWzH5kep8pro21OT70+9qQmgvbvV2VHI0kkgWQSyPBBAN0EcIob270DzCul+5AcbgAATdBE1hBrSyCSY1FBfuQNDbW3egCVpJqNEE4kHEIAModYb0Asbkue6yBPGe43cUBNlDbHcgAREXta6AnOz2HfdAmHJrv4IBdGXXG/igMyg2vXT4IBazJc+SBP7em7jzQO1+Wx8kHE+mHHOw+ycS5pAMobEO6VwDx9TMg8f9EnRJuLfJLiIg/D5DGA6vakJaasIuMoBuP0qcUHqGF9Emyjc4d55ddLT96qCLA+i3C4UYnq3yNdOHMY8EF0ETtWMJF63BOuU04kh5FicM/BYmjrmGTUWDsj/jTTmkTtO5PW9Ib0vhH5k+9qT0lj9D3Pbr4K6rn4//ALfFMzprCPzB97FSekcfoe50jwW1X1//AGTN6ewD/Dn3sVZ1+P0PcvHgxqfrve9GwxqAts8ny2207OO9LvyWH9t/7gXm6zlD6vwY/iZPVHvdZ0W7ODwxO+GLT2Grvj8yPU8bX/zWT70+9pPbnuO66uyCEobY7kACItuaWQE92ew77oEw5LHfwQC6IuuN6AzKDa97IBa3Jc91kCeM+m7igdsgbY7uCATATwQEYst66IGDs9tN6BE5LC9UDiLNfigbra2prZA5bkvruQIDPraiBjJltwQP1VO1Xn8UDB+e2iBHsaXr8EDhme+iDj/SbscY7DRQvcWsbOx76ava1kgy13VJF+SAdj4ZkTGxxtDWNFGtFgAFKHS4PRA2M0QeA+lBgbi5OZafrMbXzUSl1WH6TuDWj8lJoBvPD2FE9ITy8X8/k9uvg1WYifKefz6Syzpc4f4Q+8/cVZ18/V/P5OkeDdP6n5/8kw6auH+CJ8T/AC1WddPofP5Lx4OU/qI+f8nomGNgts8ny2207OP9LnyWH9t/7gXm6zlD6vwY/iZPVHvdZ0X7WDww4QxfuNXfH5kep42v/msn3p97SLsltd6uyHEWa9dUDCXNamqBy3JcX3IEBnubUQMZctqaIH6ql66XQMH57ab0CJyaXqgcR5r8UDdfS1EAskJNCbFAcoyiosgUQza3QBJIWmgNggldGAKgXQRxOzGhuEDynLpaqAo2BwqblBGJDWlbVp4IJJWhoqLFA0XarW9EAyPLTQWCCttjB9ZA6g7VA4d4v5io8UHO4FSh0GD0QNjNEHg/TbDOxmPdHGMxMgbS1KRtAfranZKbWnqrG8r0nHFo8ZO1d+ufsdS2XaW5jf2f3lHFru73PXjF4PelP6vgmZNtXcxv7L7yrNtb3e5eMXg/6U/q+CZuI2xuY39j95Vm2s7vc6Ri6B9Kf1fB6Hht1Vsl8x1b9TjvS58lh/bf+4F5us5Q+r8GP4mT1R73WdHOzgsMRqYYv+MLvj8yPU8bX/zWT70+9pxDMKm6uyAfIQaA2CCV8YAqBcIAiOY0N0ClOXSyA42BwqRcoImyEmhNtEEkrcoqLFA0Xa1vRAEjy00FggmEQ4IGkcCDSleSAIRQ3t3oFNfS/cgONwAFaV5oImNNb1ogkmNRbXkgaG2tu9AEoJNtOSCUuFKWrTzQRxAg305oHmvSl+5AcRAFDrzQZ20Noshu92/TvNu5BzWA2oyXETRNbldGGSFv0JM1CO4tIPCoUkunweiIYnS7bYgYWM7UzrNaLkE6Ej7BvQeVukfhJngOHXAASWDshfR+Sp1dTKTzNNyrNstevHLZpfI5/d1VJmO+J22/DtbOCxmPlbmjLHDiOrtyI3HkUi+utG8bex6E4/B+s7Tv+pcY7au4N/ZfxUTOt+dkxXwf75/Uma7bG4M/Y/xVZnWfOy8V6B75/U9Dw26q2S+Z6t+px3pc+Sw/tv8A3AvN1nKH1fgx/EyeqPe6zopbCYeunUxa+w1d8fmR6nja/wDmsn3p97SmFTa/crsg43AAVpXmgijaQRWtOaCSY1Fr9yBoba270ASNJJpWnJBM5wpYiqCKEEG+nNA816Uv3IDiIAvrzQQlp4FATYi253ICe7PYd90CYcljv4IBdGXXG9AZlBtvNkAsbkue6yBPGfTdxQE2QNFDqEFLaGNiw46yaWONta1e4NryFdTyCmImeSJtEc3Hbb9LODYC2Fkk54gdWy30nX9zSu1dPaebPbVUjl1uNx/pYxrqiFkUIO8AyPHi7s/7V2jT1jm4W1Vp5LOzMRipIvy3aGKnMR+ShDzH153EtZQZPC4FdNeeSa16qw64q3v+9aeplbU2xLO4Fxyhp7LG2a2mlBvPNZ2pFt3bkmCxmE2kGOyuYYJ2UpmbWpArxqXDmwIPXtn4yPFQtmw87jHIKhzCPEGoq1w0IsQUHM9MttYXY8LpaB+KeCIg85nucfnngwbzaum9B5dshj+p6yQkyTOdM8nUukNanmRQ+KJMdpy4Z2eJ5ad9NHDgRoVMWmOU7EcO8TaInbsl3Ozhj52CSHEgscA5pJANCKioyGi5RTVW5X+fye7XV9CRWOPDMT9kbx+fEvt2btbdiWfWH8tROLV+l8/kvGs6C+qn8v8A6eiYdbJfMRz6nHel35LD+2/9wLzdZyh9X4MfxMnqj3vMML0sx0BLYsVKGtJAaT1jWgaANeCAOQXqYaUnFXfuh8p0hkyRrMvDv50+902yfS7io7TQxSj6NYn+/tN/2hWnT17Geurt2w63ZfpPwM5pIXwOP+YKsr7ba0HM0XG2C0cneuppPPqdthsfHOzNE9r2u0c0hzfeCuUxMc3eJieSRjclz3WUJJ4z3G7igJsgbY6hAAiINdwugJ7s9h33QJhya7+CAXRl1xoUEgnA4oAEua1NUDluS+u5AgM99KIGMuW1NED9VS9dLoGDs9tN6DN27t/D7PZnnkDQdBq9xG5rRc/YN6tWk25KXyVpG8vKOkvpVnmJbhWCBn6TqPlP/Vnmea1U08R5zHk1Uz5vU4LF4p8ri+V7pHnVz3FzveV3iIjkyzMz1yhUodN0A6Ofl2JAcP7mIB8vMV7LP1j5By55b8NXbBj47fZDqtoRybTxLuro2CLsNdTstaN4G9zqVpwposD02zhNhw4cdltXfpuu7w4eCDL6VbJbi4HwutmFWn9F49U/1uJQc50I2TNs+JxMr2ySXc1rzkaNwoDQu4nwHMMfpJ0eOIxbZ3OLmu+VzOJJyi1K8dOSC5ikSwNq6IO39FG06wiMm7XSsHhlkA7qPPuXHLmti24WzS6Suetptyrt7Xdy4x40dTwCzW1mae1tx9H6ePo+2VGfaM3+a8dxp9i4W1GWfpS249Hgj6EMjHTuk9dznU0zEup3V0XC17Tzl6GHHWnmREepkYkKsTO7ZSsd3NkM6Iuc0PbK2huBlNRyN19Ni1UWpE7PzfWdHTgz3x78p6vV2exkSbFxDdYJPAV+xbuC3c8mb1jnKPZ+0JsM/PDI+J41LSWm25w39xVJrE83StprPU9E6PelqQUZjWZ2/wCbEAHjm9nqu/Vp3FZ76f0WrHquyz1HZO14Z4xJh5GysO8G4PBw1aeRoVltWaztLZW0WjeF0RZr11ULG62tqa2QOWZL67kCAz8qIGMmW1K0QP8Ak9b1QE+MAVGoQBEcxoboFKculkBsjDhU6lBE2Qk0OmiDjfSB07j2fWGAB+JIvW7IgdC/i46hvibUr2xYuLrnkz5s8U6o5vENo4+XESOlmkdJI7VzjU9w4DkLBbYiIjaHn2tNp3lWUqkgSD2DojgThdiyStB63EguHHtu6qID35h7Sw57b327npaeu1N+90mzdnDDQMiFOyO0R8559Y+/4Lk7q+JQZOJUjKxKDKxKgZOKQYG1dESvdAMX1Tmu3CcnwyRtd5OWPVdj6LoOkXxZq98R7HrmIWKXSjPmVJaaM+dUaqMvFKGrGt7GzdW6rXZa9lxBymuoB0OnmvU0dv3Zh854QY6xlrkiY3mNp/BoSmoC+pwW4qRL841deG9o+15djvlJPbf+8VlbUCC/sbbE2EkEsEhY7fva8fovbo4f0KKtqxaNpXpeaTvD3ToV02j2gygpHMwVfHrb9NhOra+IrQ7icWTFNPU9HFmjJ63WOjAFRrquTsjjdmNDcIHlOXS1UBRsDhU6oIjMeKB4waitac9EEk1x2fL8EDQ29bz/ABQBIDU0rTlogx+nPSFuAwb5hlMh7EY4yOrQnkAC4+yr46cVtnPLfgru+cZ5nPc573FznEuc43LnE1JJ4r0YjZ5UzvO8o0QSBIE4oPpjZ2CazCYeKlQyKEDvja0g99QCvNtO9pevWNqxCHFKFmTiUGTiVIysSgysSoGTikGDtMEigFSbADUk6AIlvTbG/JsNhq+tV7ZPalGbyLcqzamu9d3veD+bgzzXveg4HEdZDG/e5or30ofMFefLdlx+Ly2r3ShmVJXoqdQXmg96rtu7ccVa2zdjxAgubnP0rjwGi7UpDHn1WSY2idobe0sN1mHeALtGYfq3t4VHituGdpeJqI3hxteyvotFbfHt3Pkuk67ZN++HmOO+Vk9t/wC8VzdY5IECQW9lbRkw0rJonZXxmoO48Q4b2kVBHAqLVi0bStW01neH0f0e2o3FwRYhlcsgBI1ykGjmk8nAjwXnWrwzs9alotWJhqTGotryVVjQ29bz/FAEoNbVpy0QThzeXkgB0gcKDUoBY3Jc9yBPGe4QE2QNFDqEHk3pze4fkjPmnrneI6sDycfetWmjmx6ueTypamEkCQJAiEH0X0R24zG4OKRpGZrWskbvZI0AGo4HUcivPyVmttnq4rxasSnxSo6MnEoMnEqRlYlBlYlQMudhNggu7I2W1rg913DTg3u580Gvt7D9ZhJaatHWDvjId9gI8VTJG9Zhr0OXxeetvtS9EMTngLf0XVHsuGYedV5MvrdfXfJF4+lA5saHGjdOPHu5LlMorh4Y3suYRWhxyNvBrtVgyN3BLTR52Vwm1ML1Msse5pt7Ju3yIXvdH25w+Y6Xp1Rb1w836UQZMTJwdleP1mgnzqrzzV7vwZShBIEg9t9CmJLsDIw/NneG8g6ON1PeSfFYtRH7z0dLP7jv2Ny3PcuDSUgz6bkBMkDRQ6hBGYCUB9VlvXRA2bPbTegVclta+CB+qzXrSqDyT06yVfg+TZ/thWrTdrFq+x5atTESBIEgSDQ2LtmfCSdZBIWO0I1a8cHt0I/oUVbVi0bSvS9qTvDqJPSli9+Ggd3Oew+ZIWa2nnsbKaqJ85Rm9Ks3zsCPCQ0/cK4zS0c4d65KW5SqO9Jj3/4Vg75Cf+iru6B/thLJpHG36x+ITcGMfI/V3uFEFuB1Lk071MQiZiFobZhj1eDyb2j5WXSMVp7HK2ekdqjtHpg9zSyFuQEULnULiDrQaDzXaunj6TNfV2+j1B6M4p+R0UYJc8BtGgk0aa6D6OYLwM+Oa3mH6TpM2PNp8eS8+b/uHWYDZE1v7sjvoPiuEYrzyhzzazBH0obcGznt9agXaunydzzMuvwdkrjJgzn3LvXTXYb63HPLcndISz1We9dq4bR2st9RSeyWDtTaLp5M7gAcuW3AVK9LQTw5Iie143SsRfDMxHJxfTqKkkbuLMv1bj7Stl4ZOyPVDmVRBIEg9o9B7f8Aw53cMQf+KJY9R50PQ0vmPRM+e2m9Z2oq5OdfBA/V5r1pVA35RS1EDNkJNDoUBSDLcdyBRjNcoBfIWmg0CDyn06xgPwfsz/bCtWm7WPV9jy17KX3LTuxzAFKpIEgSBIEgSBEKNoTvMEAo4a9y3HbvkWc8T7yp4Y7kcVu+QlSgkQSC/srTEHhh3j6z42f9l5Wprtm9fW+n0mbi6P29GdnqnRjpRhXYWHrcVFHI1jWObI7K7MwBpNOBpWqtDFK7N0kwP+th8DVWiI71Jme5nzdIsD/q2Hur/BdIrj7bOc2ydlWfN0hwP+oB8HfdXWtcHbLja2p7IVMVtrCt+fQm4qyQVHEVboteGNP51Xn6qdVMTS3b2dTkNu7ZOINC1oDScpFakCwrXklrb9S0b7Rv3MlUSSCRke8qN1oh7H6ET/4kw3HEH/iiWTUedDdpfNl6NI3KKhZ2ooxm13IBe8tNBogkEIQKSlDSleWqCOHXtef4oHm+j5fggOOlL0rz1QeR+m8HPhCa0pPr3xLVpu1j1fY84jXdng0mErdvu/gpiyJx9ys9pFiKKznMbBRBIEgSBIEgSBIEgSBIL+zHMyzMfIIzIxrWucHFtRKx5BygkVDOCy6nFa0xascnoaPU1x0tjtO0TtP5DGDwzfWxTncooXH3GRzPsXCMGWez2u86jBH0pn1R8RdZg26RYiT25GRj3MYT5q8aW885hznW4o5VmfXOxxtWJvyeDw4/9nWTH/e+nkrxpI7bT7nOdfP0ax7ZEOkuJFmPbGOEUccdO4tbXzV40uLuUnXZ+ydvVEM7FYuSV2aR73u0q9xcacKndc2Xata1jasbM172vO9p3lCrKDjjLrAVTdMRM8lqPCUubny/FUmzrGPbmaVILPX/AEJD/wAKfniHU4/JRaLLqPOhr0vmy9AhrW+nNcGk827L5fggOKlL0rz1QQHNz80BtjINToEBSOzWHegUZyWKAXxlxqNCg5H0q7G/K8HmjBMkB6wAC7m0pI0eHa55Au2G/Db1uGopxV6ux4dEtcsVVqNQ6QsdWHChAPeo3W2ieaCTZIPqupyNx/FTF1Jwx2Kk2zZW/NqOLb+WqtFocpx2jsVCKWKs5mQJAkCQJAkCQJAkCQJAkBMaSaAEngLlEx1rkOyZXfNyj6VvLVVm8OkYrSuR7Ia31iXH3BV43SMMRzTOaAKAUHJVdNtuStIrKSqvBNgCSbAC5JOgA3lTDnL6B6EbBdgsJFG6me75Pbeakc6Wb+qsOS3Fbd6GKnBWIb8jswoFR0KM5Nd6AXsLjUaIJBMEA9bmtSlUDZcl9d3BA9M99KeKBdbltStEC6ml66XQeSdPegrmPficIysZq6SJtzGd7mDezeQNN1tNWPLv1SyZMO071cHEV2coWo1VeFqNQstRqFoTmFr7OaHd4BTcmsTzRO6PwP8AmFvskjy0U8cqThpPYgf0PYfVlcPaaHfZRT41WdNHZKF/QiX5ssZ9oOb9gKnxsKTprdkoz0Ixe4Rnuf8AxAU+Nqjye6M9Csdugr3SR/eTxte9XxGTuIdCNoH/AAzvrxffTxte88Rk7h/2D2j/AKV314vvp42neeIydx29A8fvgA75Ivg4p42veeT5O5KOgOM39U3vefg0qPHVW8mulZ0Cl+fMweyHO+2ijx0dy0aae2UzOhcbfWle7uAaPio8bK0aaO2U7Oj+HZ+br7RLvLRRx2XjDSOxJ1TWijWgDgAB9ijdfaI5K0qkVJFKsqkilSVV4rYXJsANSToArKS9Q9HnQExluKxIpJrFGRXJ9N/0+A3a66Z8uXfqh3xYdp4rPRutramtlnaSyZL67uCBUz8qeKBdZltStEDfk9b18kBOjAFRqEAxuzWPegUhyWCAmRhwqdSgBshJodDZAT25bjuQcd0i6AQ4vNJFSGY3JA/u3n6bRofpDxBXWmWY6pcr4onrh5vtfo/iMG6k0ZA3PHajPc4fYaHku8Xi3Jxms15qsakWo1Cy1GoWXIlCVuJQlehUJXoVA0IVVZoYdQLx9VVSzsQrIZ06shnzqUM+ZWRKlKpQpSqUKcqlCpKpVlf2P0WxOLoWR5Yz+cf2Wfq73eAKra8VIpNnpvRPoVh8J2yOsmH5xw9W35tvze+55rhfJNnamOKujfIWmg0C5ugzGAK79UAxuzGhQKQ5NN6AmMDhU6lBGZiECjrUVrTnogkm07Pl+CBodO15/igCStTStOWiCZ4FLUr5oIoa1vpzQPNuy+X4ICa1pbRwBrYh1DUc6oOV2l0HwsxJawxEnWOzfFh7PuoukZLQpOOJc7j+gGIjvE9ko4DsP9xt5rpGWO1TgljYjZk0PykT2cy00+toVbeJRtMFEiVyJQlehUJXoVA0IVVLQw6hK8fVVUs7EKyGdOrIZ86lDPmUolRlKsgUGx8RN8nC886ZW/WdQeajiiDaZauE6AzO+Ve1g4NBe74Ae8qs5Y7E8Euq2d0OwkAqGdY8aOkIea8m+qPcuc5LSvFIhtw63056Kix5vo+X4IDjpS9K89UETSa3rTyQSTUpbXkgaH6Xn+KAJa1tWnLRBOA3l5IBfICKDUoAjblue5ApBm0QEyQNFDqEEbYyDU6aoDkdmFAgUZy670AvYXGo0KCQyClN9KeKCONpaanRAUna03IKc2zMO75SGMnjlFfeLqeKUbQoSdFYDcNc0fRcdPGqtxyjhhEei8fzJH1+kAf4JxnCX9nS3WQfV/gVPGcKaPYz9zmkeIUcSdk8eCI3jz/gnEbLbsMaXoFXcVX7Oc7Rw81biNkD9ifpSU7m1+KcZsH+zTTq9xHKg/inGjhSs6PYb9EuO7M53woFHHKeGF3CYCKE1EbG8w0V9+qjeTZYkGa47lCRskAFDqEETIyDU6BAchzWHegUZy6oBfGXGo0KCR0gIpv0QBG3KalApBm03ICY8NFDqgjMJQF1WW9dEDl2e2m9AgcltaoG6rNetKoH62tqa2QMGZL67kCIz8qIH6zLalaf/UDdVTtV5/FA+fPbRAh2OdfDRA3V576IH635tOXwQN1eS+qBz2+VPigWfJbVA3VV7VefxQP1ma1KV/8AqBgMnOqBFue+m5A/W0tTSyBuqy3rWiByc9tKIEHZLa70DdVmvXVA/W5rU1QMG5L67kCIz30ogfrctqVogbqqXrpdA+fPbTegQOTnVA3V5r1pVA/5RS1EEk3qlBDhdfBAsVqEE0HqhBWj9Yd6CfE6eKAcLoUEeI9Y/wBbkFh3qnu+CCDDaoCxW7x+CCTD+qgr/O8figsYj1Sgjwu/wQDidUE7fVHd8EFeD1h/W5BJitAgLDaeKCCT1j3oLM/qlBDhdSgWK1Hcgmh0CCtD6wQTYrTx/igWF0KCGf1j/W5BZk9U9yCDDa+CAsVuQSYf1R/W9BVdqU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AutoShape 8" descr="data:image/jpeg;base64,/9j/4AAQSkZJRgABAQAAAQABAAD/2wCEAAkGBxMREhUTExIVFhUVGBcWGBgVFxcVFRUVFRUWGBcXFRcbHSggGBolGxcXITEhJSkrLi4uFx8zODMtNygtLisBCgoKDg0OGhAQGyslHx0uLS0rLS0tLS0tLy0tLS0tLS8tLSstLi8tLS0rLS0tLS0tLS0tLS0uLS0tLS0tLS0tLf/AABEIALoBDwMBEQACEQEDEQH/xAAcAAABBQEBAQAAAAAAAAAAAAACAAEDBAUGBwj/xABHEAABAwIDBAYFBwkIAwEAAAABAAIDESEEEjEFQVFhBhMicYGhBzJykcEzQmKSsdLhFENSgqOy0dPwFiNEU1Sis8Ikc/E0/8QAGwEBAAMBAQEBAAAAAAAAAAAAAAECBAMFBgf/xAA+EQEAAgECAgQKBwgCAwEAAAAAAQIDBBESMQUhQVEGExQyUnGhsdHwQlNhcoGRohYiMzRUYoLBY7KSwuIj/9oADAMBAAIRAxEAPwD2uR4IIBugjhGU1NkDzDNpdAcbwAATQoImsINSLIJJjmFBdA0PZ1sgCVpJqLhBKXilK3pTxQRxNLTU2CB5u1Sl0BROAFDYoI8hrWlq18KoJJXAiguUAw9mtbVQNK0uNRcIJGvFKVvSiCKJhBqRQIDm7Wl0DwnKKGyCN7CTUCyCWR4IIBugCEZdbIGmGY1F0EkbwAATdBFGwggkWQSTHMKC6BoTl1sgCRhJJAqEErngilboI4W5TU2QPN2qUugOJwAoTQoITGeCAxEW34IHc7PYd90Cacljv4IGdEXXG9ARlBtxsgFrclz3WQJwz6buKB2yBtjuQN1RHa8figdz89h5oE3sa7+HJAzmZrjzQF1o9Xw+CDkNp9O4MLO+F8UznRmhLQzKSWg2q8HfwWe+prW0xMT1Pa03QWfUYq5a2rtbv3+CpN6TsKaf3OI90X8xV8rp3T7Pi0fs1qfSr7fgKL0oYUCnU4j3RfzE8rp3T7Pifs1qfSr7fgiPpMw1a9TPrXSL+YnldO6fZ8T9mtT6Vfb8EsvpRwpFOpxHui/mJ5XTun2fE/ZrU+lX2/AMPpOwo/M4j3RfzE8rp3T7Pifs1qfSr7fgab0nYUn5Gf3RfzE8rp3T7Pifs1qfSr7fg6Do30sgxjSI8zXt1Y/KHU/SFCQR3Lrjy1vyebrujc2jmOPrie2OTZERbc7l1eedxz2G7igTXZLHvsgExF1xvQGZQ6w3oBa3Jc91kCcM9xu4oHEobY7kDCIi/C6B3Oz2HfdAmnJrv4IGdHmuN/FAXXgWugES5rcUDubkuO66BNGe53cEDGXLbggcxAX4XQM12ex70Cccmm/igcR5rnegbra9nw+CByzJcIE3t62pw5oGL8tggfqh63j8UHjfSDtbVlqBeTTd8iFm08ROsiJ7/wDT6rU3tToCbUmYmK846p89o9RGBUtYAOIFF9HOHFEbzWPyh+d01msvaK1yXmZ7OK3xM12H4xf7FwmdL/b7G2K9K92X9adjsPxh/wBirM6b+32OkV6U7sv61iN2F4wfs1SZ0/8Ab7HSK9J/8v6lmN+E44f9muczp/7fY6RXpL/k/UtxPwe84b3xKkzg/t9jrFekf+T9TzramIdBjZXxHI5kr8pbalHG1NKUtReLlnhyzMd77/SY65tFSuXriaxvu9Z6JdJW4+LQNkbQSNG47nN+iaW8RuW7Fli8fa+N6S6Pto8m3Os8p+e2G64ZLjfxXV5xNbnue6yBjLltwQOYg2/BAzXZ7HvsgTjksN/FA4izX4oGEtbcbIHLclx3IE0Z9bU4IGMmWw3IC6gG9Sgd7AASBcIAhOY0N0CmOXSyA42AipF0ETZCTQmyCSVuUVFkDQ9rW6AJHlpoLBBKWClaXpXxQRxOLjQ3CB5uzSlqoCiaHCpuUEfWGtK2rTwQeP8ASIgbWm3ASb9AOpCz6b+dj1/6fUavr8H7fd/90OM6S4Gjo34mPtAtOU5tbagEBe9myYrUmlp5vz/R01GHNTNSvXWYmN+XUePY+GdH1rXyPj3vi/vWD2nMaQ3xXk20ujrztb5/B9jh6b6YyztSuPf17e+yEYbAf50nuP3Fy8VofSn5/Bv8q8IPqqfP+Q24XZ2+aT3H7ir4vRelPz+CY1XT31Vfn/JK3CbM3zy+538tR4vR+lPz+C8anp36qvz/AJJPyLZNDXES+538tVnHpPSn5/BaNT059VX5/wAmP0i//VP/AO1/7xWXN/Et63s9HfymP7sH6PbXdg52TNrQWeP0oz6w+I5gKMd5pbdOu0ldVhnHPPs+yex7thpBIK1qCAR3HQr1X5xMTWdp7BTHKaCyIGxgIBIuUETJCSATYoJJhlFRZA0Iza3QBI8g0BoEErmACtLoI4nZjQ3QPMculkBxsDhU3KCEynigeNpBBIsgkmNRa/cgaE0F7d6AJGkkkaIJXvBFAboI4RQ1Nu9A816Uv3IDicAKHVBEGmtaWrXwQSSkEUFygaG1a270AytJNRcIDfK1rSSQKA1JtSgvVB8k9Pukv5djJpIyRC5/YBtmDQGhzhxNK03VVIpETNu2WrJrMuTFXDM/u17Pb1uZV2V1Xox2jPDtLDCBx/vJWRyNHqvic4B4eNCA2pqdKV3IOl2PtjDsmmjfEJIusk6hwNxGHuyN1u3JQj+qU/8AxpEzem709LqNfnyVw4s/D3b9f+pbw2rgf9KfePvLl5RpPq3tR0b0z/Ux+U/BI3bGz9+Dd9YffUeP0v1a0dG9Mf1MflPwGNt7N34J31h99VnNpvQWjo7pf+oj2/B2U3QjDTPdI4y1eS40cAKuvbsrTfSY7TxdfW8PD0/qsNIxxFdq9XLu/FzXTzoxBgmROiLyXucDncDYNBtQBYtRhrj22fQdDdJ5tZe8ZNuqI5PR+jxzYLDbz1MVePyYWzH5kep8pro21OT70+9qQmgvbvV2VHI0kkgWQSyPBBAN0EcIob270DzCul+5AcbgAATdBE1hBrSyCSY1FBfuQNDbW3egCVpJqNEE4kHEIAModYb0Asbkue6yBPGe43cUBNlDbHcgAREXta6AnOz2HfdAmHJrv4IBdGXXG/igMyg2vXT4IBazJc+SBP7em7jzQO1+Wx8kHE+mHHOw+ycS5pAMobEO6VwDx9TMg8f9EnRJuLfJLiIg/D5DGA6vakJaasIuMoBuP0qcUHqGF9Emyjc4d55ddLT96qCLA+i3C4UYnq3yNdOHMY8EF0ETtWMJF63BOuU04kh5FicM/BYmjrmGTUWDsj/jTTmkTtO5PW9Ib0vhH5k+9qT0lj9D3Pbr4K6rn4//ALfFMzprCPzB97FSekcfoe50jwW1X1//AGTN6ewD/Dn3sVZ1+P0PcvHgxqfrve9GwxqAts8ny2207OO9LvyWH9t/7gXm6zlD6vwY/iZPVHvdZ0W7ODwxO+GLT2Grvj8yPU8bX/zWT70+9pPbnuO66uyCEobY7kACItuaWQE92ew77oEw5LHfwQC6IuuN6AzKDa97IBa3Jc91kCeM+m7igdsgbY7uCATATwQEYst66IGDs9tN6BE5LC9UDiLNfigbra2prZA5bkvruQIDPraiBjJltwQP1VO1Xn8UDB+e2iBHsaXr8EDhme+iDj/SbscY7DRQvcWsbOx76ava1kgy13VJF+SAdj4ZkTGxxtDWNFGtFgAFKHS4PRA2M0QeA+lBgbi5OZafrMbXzUSl1WH6TuDWj8lJoBvPD2FE9ITy8X8/k9uvg1WYifKefz6Syzpc4f4Q+8/cVZ18/V/P5OkeDdP6n5/8kw6auH+CJ8T/AC1WddPofP5Lx4OU/qI+f8nomGNgts8ny2207OP9LnyWH9t/7gXm6zlD6vwY/iZPVHvdZ0X7WDww4QxfuNXfH5kep42v/msn3p97SLsltd6uyHEWa9dUDCXNamqBy3JcX3IEBnubUQMZctqaIH6ql66XQMH57ab0CJyaXqgcR5r8UDdfS1EAskJNCbFAcoyiosgUQza3QBJIWmgNggldGAKgXQRxOzGhuEDynLpaqAo2BwqblBGJDWlbVp4IJJWhoqLFA0XarW9EAyPLTQWCCttjB9ZA6g7VA4d4v5io8UHO4FSh0GD0QNjNEHg/TbDOxmPdHGMxMgbS1KRtAfranZKbWnqrG8r0nHFo8ZO1d+ufsdS2XaW5jf2f3lHFru73PXjF4PelP6vgmZNtXcxv7L7yrNtb3e5eMXg/6U/q+CZuI2xuY39j95Vm2s7vc6Ri6B9Kf1fB6Hht1Vsl8x1b9TjvS58lh/bf+4F5us5Q+r8GP4mT1R73WdHOzgsMRqYYv+MLvj8yPU8bX/zWT70+9pxDMKm6uyAfIQaA2CCV8YAqBcIAiOY0N0ClOXSyA42BwqRcoImyEmhNtEEkrcoqLFA0Xa1vRAEjy00FggmEQ4IGkcCDSleSAIRQ3t3oFNfS/cgONwAFaV5oImNNb1ogkmNRbXkgaG2tu9AEoJNtOSCUuFKWrTzQRxAg305oHmvSl+5AcRAFDrzQZ20Noshu92/TvNu5BzWA2oyXETRNbldGGSFv0JM1CO4tIPCoUkunweiIYnS7bYgYWM7UzrNaLkE6Ej7BvQeVukfhJngOHXAASWDshfR+Sp1dTKTzNNyrNstevHLZpfI5/d1VJmO+J22/DtbOCxmPlbmjLHDiOrtyI3HkUi+utG8bex6E4/B+s7Tv+pcY7au4N/ZfxUTOt+dkxXwf75/Uma7bG4M/Y/xVZnWfOy8V6B75/U9Dw26q2S+Z6t+px3pc+Sw/tv8A3AvN1nKH1fgx/EyeqPe6zopbCYeunUxa+w1d8fmR6nja/wDmsn3p97SmFTa/crsg43AAVpXmgijaQRWtOaCSY1Fr9yBoba270ASNJJpWnJBM5wpYiqCKEEG+nNA816Uv3IDiIAvrzQQlp4FATYi253ICe7PYd90CYcljv4IBdGXXG9AZlBtvNkAsbkue6yBPGfTdxQE2QNFDqEFLaGNiw46yaWONta1e4NryFdTyCmImeSJtEc3Hbb9LODYC2Fkk54gdWy30nX9zSu1dPaebPbVUjl1uNx/pYxrqiFkUIO8AyPHi7s/7V2jT1jm4W1Vp5LOzMRipIvy3aGKnMR+ShDzH153EtZQZPC4FdNeeSa16qw64q3v+9aeplbU2xLO4Fxyhp7LG2a2mlBvPNZ2pFt3bkmCxmE2kGOyuYYJ2UpmbWpArxqXDmwIPXtn4yPFQtmw87jHIKhzCPEGoq1w0IsQUHM9MttYXY8LpaB+KeCIg85nucfnngwbzaum9B5dshj+p6yQkyTOdM8nUukNanmRQ+KJMdpy4Z2eJ5ad9NHDgRoVMWmOU7EcO8TaInbsl3Ozhj52CSHEgscA5pJANCKioyGi5RTVW5X+fye7XV9CRWOPDMT9kbx+fEvt2btbdiWfWH8tROLV+l8/kvGs6C+qn8v8A6eiYdbJfMRz6nHel35LD+2/9wLzdZyh9X4MfxMnqj3vMML0sx0BLYsVKGtJAaT1jWgaANeCAOQXqYaUnFXfuh8p0hkyRrMvDv50+902yfS7io7TQxSj6NYn+/tN/2hWnT17Geurt2w63ZfpPwM5pIXwOP+YKsr7ba0HM0XG2C0cneuppPPqdthsfHOzNE9r2u0c0hzfeCuUxMc3eJieSRjclz3WUJJ4z3G7igJsgbY6hAAiINdwugJ7s9h33QJhya7+CAXRl1xoUEgnA4oAEua1NUDluS+u5AgM99KIGMuW1NED9VS9dLoGDs9tN6DN27t/D7PZnnkDQdBq9xG5rRc/YN6tWk25KXyVpG8vKOkvpVnmJbhWCBn6TqPlP/Vnmea1U08R5zHk1Uz5vU4LF4p8ri+V7pHnVz3FzveV3iIjkyzMz1yhUodN0A6Ofl2JAcP7mIB8vMV7LP1j5By55b8NXbBj47fZDqtoRybTxLuro2CLsNdTstaN4G9zqVpwposD02zhNhw4cdltXfpuu7w4eCDL6VbJbi4HwutmFWn9F49U/1uJQc50I2TNs+JxMr2ySXc1rzkaNwoDQu4nwHMMfpJ0eOIxbZ3OLmu+VzOJJyi1K8dOSC5ikSwNq6IO39FG06wiMm7XSsHhlkA7qPPuXHLmti24WzS6Suetptyrt7Xdy4x40dTwCzW1mae1tx9H6ePo+2VGfaM3+a8dxp9i4W1GWfpS249Hgj6EMjHTuk9dznU0zEup3V0XC17Tzl6GHHWnmREepkYkKsTO7ZSsd3NkM6Iuc0PbK2huBlNRyN19Ni1UWpE7PzfWdHTgz3x78p6vV2exkSbFxDdYJPAV+xbuC3c8mb1jnKPZ+0JsM/PDI+J41LSWm25w39xVJrE83StprPU9E6PelqQUZjWZ2/wCbEAHjm9nqu/Vp3FZ76f0WrHquyz1HZO14Z4xJh5GysO8G4PBw1aeRoVltWaztLZW0WjeF0RZr11ULG62tqa2QOWZL67kCAz8qIGMmW1K0QP8Ak9b1QE+MAVGoQBEcxoboFKculkBsjDhU6lBE2Qk0OmiDjfSB07j2fWGAB+JIvW7IgdC/i46hvibUr2xYuLrnkz5s8U6o5vENo4+XESOlmkdJI7VzjU9w4DkLBbYiIjaHn2tNp3lWUqkgSD2DojgThdiyStB63EguHHtu6qID35h7Sw57b327npaeu1N+90mzdnDDQMiFOyO0R8559Y+/4Lk7q+JQZOJUjKxKDKxKgZOKQYG1dESvdAMX1Tmu3CcnwyRtd5OWPVdj6LoOkXxZq98R7HrmIWKXSjPmVJaaM+dUaqMvFKGrGt7GzdW6rXZa9lxBymuoB0OnmvU0dv3Zh854QY6xlrkiY3mNp/BoSmoC+pwW4qRL841deG9o+15djvlJPbf+8VlbUCC/sbbE2EkEsEhY7fva8fovbo4f0KKtqxaNpXpeaTvD3ToV02j2gygpHMwVfHrb9NhOra+IrQ7icWTFNPU9HFmjJ63WOjAFRrquTsjjdmNDcIHlOXS1UBRsDhU6oIjMeKB4waitac9EEk1x2fL8EDQ29bz/ABQBIDU0rTlogx+nPSFuAwb5hlMh7EY4yOrQnkAC4+yr46cVtnPLfgru+cZ5nPc573FznEuc43LnE1JJ4r0YjZ5UzvO8o0QSBIE4oPpjZ2CazCYeKlQyKEDvja0g99QCvNtO9pevWNqxCHFKFmTiUGTiVIysSgysSoGTikGDtMEigFSbADUk6AIlvTbG/JsNhq+tV7ZPalGbyLcqzamu9d3veD+bgzzXveg4HEdZDG/e5or30ofMFefLdlx+Ly2r3ShmVJXoqdQXmg96rtu7ccVa2zdjxAgubnP0rjwGi7UpDHn1WSY2idobe0sN1mHeALtGYfq3t4VHituGdpeJqI3hxteyvotFbfHt3Pkuk67ZN++HmOO+Vk9t/wC8VzdY5IECQW9lbRkw0rJonZXxmoO48Q4b2kVBHAqLVi0bStW01neH0f0e2o3FwRYhlcsgBI1ykGjmk8nAjwXnWrwzs9alotWJhqTGotryVVjQ29bz/FAEoNbVpy0QThzeXkgB0gcKDUoBY3Jc9yBPGe4QE2QNFDqEHk3pze4fkjPmnrneI6sDycfetWmjmx6ueTypamEkCQJAiEH0X0R24zG4OKRpGZrWskbvZI0AGo4HUcivPyVmttnq4rxasSnxSo6MnEoMnEqRlYlBlYlQMudhNggu7I2W1rg913DTg3u580Gvt7D9ZhJaatHWDvjId9gI8VTJG9Zhr0OXxeetvtS9EMTngLf0XVHsuGYedV5MvrdfXfJF4+lA5saHGjdOPHu5LlMorh4Y3suYRWhxyNvBrtVgyN3BLTR52Vwm1ML1Msse5pt7Ju3yIXvdH25w+Y6Xp1Rb1w836UQZMTJwdleP1mgnzqrzzV7vwZShBIEg9t9CmJLsDIw/NneG8g6ON1PeSfFYtRH7z0dLP7jv2Ny3PcuDSUgz6bkBMkDRQ6hBGYCUB9VlvXRA2bPbTegVclta+CB+qzXrSqDyT06yVfg+TZ/thWrTdrFq+x5atTESBIEgSDQ2LtmfCSdZBIWO0I1a8cHt0I/oUVbVi0bSvS9qTvDqJPSli9+Ggd3Oew+ZIWa2nnsbKaqJ85Rm9Ks3zsCPCQ0/cK4zS0c4d65KW5SqO9Jj3/4Vg75Cf+iru6B/thLJpHG36x+ITcGMfI/V3uFEFuB1Lk071MQiZiFobZhj1eDyb2j5WXSMVp7HK2ekdqjtHpg9zSyFuQEULnULiDrQaDzXaunj6TNfV2+j1B6M4p+R0UYJc8BtGgk0aa6D6OYLwM+Oa3mH6TpM2PNp8eS8+b/uHWYDZE1v7sjvoPiuEYrzyhzzazBH0obcGznt9agXaunydzzMuvwdkrjJgzn3LvXTXYb63HPLcndISz1We9dq4bR2st9RSeyWDtTaLp5M7gAcuW3AVK9LQTw5Iie143SsRfDMxHJxfTqKkkbuLMv1bj7Stl4ZOyPVDmVRBIEg9o9B7f8Aw53cMQf+KJY9R50PQ0vmPRM+e2m9Z2oq5OdfBA/V5r1pVA35RS1EDNkJNDoUBSDLcdyBRjNcoBfIWmg0CDyn06xgPwfsz/bCtWm7WPV9jy17KX3LTuxzAFKpIEgSBIEgSBEKNoTvMEAo4a9y3HbvkWc8T7yp4Y7kcVu+QlSgkQSC/srTEHhh3j6z42f9l5Wprtm9fW+n0mbi6P29GdnqnRjpRhXYWHrcVFHI1jWObI7K7MwBpNOBpWqtDFK7N0kwP+th8DVWiI71Jme5nzdIsD/q2Hur/BdIrj7bOc2ydlWfN0hwP+oB8HfdXWtcHbLja2p7IVMVtrCt+fQm4qyQVHEVboteGNP51Xn6qdVMTS3b2dTkNu7ZOINC1oDScpFakCwrXklrb9S0b7Rv3MlUSSCRke8qN1oh7H6ET/4kw3HEH/iiWTUedDdpfNl6NI3KKhZ2ooxm13IBe8tNBogkEIQKSlDSleWqCOHXtef4oHm+j5fggOOlL0rz1QeR+m8HPhCa0pPr3xLVpu1j1fY84jXdng0mErdvu/gpiyJx9ys9pFiKKznMbBRBIEgSBIEgSBIEgSBIL+zHMyzMfIIzIxrWucHFtRKx5BygkVDOCy6nFa0xascnoaPU1x0tjtO0TtP5DGDwzfWxTncooXH3GRzPsXCMGWez2u86jBH0pn1R8RdZg26RYiT25GRj3MYT5q8aW885hznW4o5VmfXOxxtWJvyeDw4/9nWTH/e+nkrxpI7bT7nOdfP0ax7ZEOkuJFmPbGOEUccdO4tbXzV40uLuUnXZ+ydvVEM7FYuSV2aR73u0q9xcacKndc2Xata1jasbM172vO9p3lCrKDjjLrAVTdMRM8lqPCUubny/FUmzrGPbmaVILPX/AEJD/wAKfniHU4/JRaLLqPOhr0vmy9AhrW+nNcGk827L5fggOKlL0rz1QQHNz80BtjINToEBSOzWHegUZyWKAXxlxqNCg5H0q7G/K8HmjBMkB6wAC7m0pI0eHa55Au2G/Db1uGopxV6ux4dEtcsVVqNQ6QsdWHChAPeo3W2ieaCTZIPqupyNx/FTF1Jwx2Kk2zZW/NqOLb+WqtFocpx2jsVCKWKs5mQJAkCQJAkCQJAkCQJAkBMaSaAEngLlEx1rkOyZXfNyj6VvLVVm8OkYrSuR7Ia31iXH3BV43SMMRzTOaAKAUHJVdNtuStIrKSqvBNgCSbAC5JOgA3lTDnL6B6EbBdgsJFG6me75Pbeakc6Wb+qsOS3Fbd6GKnBWIb8jswoFR0KM5Nd6AXsLjUaIJBMEA9bmtSlUDZcl9d3BA9M99KeKBdbltStEC6ml66XQeSdPegrmPficIysZq6SJtzGd7mDezeQNN1tNWPLv1SyZMO071cHEV2coWo1VeFqNQstRqFoTmFr7OaHd4BTcmsTzRO6PwP8AmFvskjy0U8cqThpPYgf0PYfVlcPaaHfZRT41WdNHZKF/QiX5ssZ9oOb9gKnxsKTprdkoz0Ixe4Rnuf8AxAU+Nqjye6M9Csdugr3SR/eTxte9XxGTuIdCNoH/AAzvrxffTxte88Rk7h/2D2j/AKV314vvp42neeIydx29A8fvgA75Ivg4p42veeT5O5KOgOM39U3vefg0qPHVW8mulZ0Cl+fMweyHO+2ijx0dy0aae2UzOhcbfWle7uAaPio8bK0aaO2U7Oj+HZ+br7RLvLRRx2XjDSOxJ1TWijWgDgAB9ijdfaI5K0qkVJFKsqkilSVV4rYXJsANSToArKS9Q9HnQExluKxIpJrFGRXJ9N/0+A3a66Z8uXfqh3xYdp4rPRutramtlnaSyZL67uCBUz8qeKBdZltStEDfk9b18kBOjAFRqEAxuzWPegUhyWCAmRhwqdSgBshJodDZAT25bjuQcd0i6AQ4vNJFSGY3JA/u3n6bRofpDxBXWmWY6pcr4onrh5vtfo/iMG6k0ZA3PHajPc4fYaHku8Xi3Jxms15qsakWo1Cy1GoWXIlCVuJQlehUJXoVA0IVVZoYdQLx9VVSzsQrIZ06shnzqUM+ZWRKlKpQpSqUKcqlCpKpVlf2P0WxOLoWR5Yz+cf2Wfq73eAKra8VIpNnpvRPoVh8J2yOsmH5xw9W35tvze+55rhfJNnamOKujfIWmg0C5ugzGAK79UAxuzGhQKQ5NN6AmMDhU6lBGZiECjrUVrTnogkm07Pl+CBodO15/igCStTStOWiCZ4FLUr5oIoa1vpzQPNuy+X4ICa1pbRwBrYh1DUc6oOV2l0HwsxJawxEnWOzfFh7PuoukZLQpOOJc7j+gGIjvE9ko4DsP9xt5rpGWO1TgljYjZk0PykT2cy00+toVbeJRtMFEiVyJQlehUJXoVA0IVVLQw6hK8fVVUs7EKyGdOrIZ86lDPmUolRlKsgUGx8RN8nC886ZW/WdQeajiiDaZauE6AzO+Ve1g4NBe74Ae8qs5Y7E8Euq2d0OwkAqGdY8aOkIea8m+qPcuc5LSvFIhtw63056Kix5vo+X4IDjpS9K89UETSa3rTyQSTUpbXkgaH6Xn+KAJa1tWnLRBOA3l5IBfICKDUoAjblue5ApBm0QEyQNFDqEEbYyDU6aoDkdmFAgUZy670AvYXGo0KCQyClN9KeKCONpaanRAUna03IKc2zMO75SGMnjlFfeLqeKUbQoSdFYDcNc0fRcdPGqtxyjhhEei8fzJH1+kAf4JxnCX9nS3WQfV/gVPGcKaPYz9zmkeIUcSdk8eCI3jz/gnEbLbsMaXoFXcVX7Oc7Rw81biNkD9ifpSU7m1+KcZsH+zTTq9xHKg/inGjhSs6PYb9EuO7M53woFHHKeGF3CYCKE1EbG8w0V9+qjeTZYkGa47lCRskAFDqEETIyDU6BAchzWHegUZy6oBfGXGo0KCR0gIpv0QBG3KalApBm03ICY8NFDqgjMJQF1WW9dEDl2e2m9AgcltaoG6rNetKoH62tqa2QMGZL67kCIz8qIH6zLalaf/UDdVTtV5/FA+fPbRAh2OdfDRA3V576IH635tOXwQN1eS+qBz2+VPigWfJbVA3VV7VefxQP1ma1KV/8AqBgMnOqBFue+m5A/W0tTSyBuqy3rWiByc9tKIEHZLa70DdVmvXVA/W5rU1QMG5L67kCIz30ogfrctqVogbqqXrpdA+fPbTegQOTnVA3V5r1pVA/5RS1EEk3qlBDhdfBAsVqEE0HqhBWj9Yd6CfE6eKAcLoUEeI9Y/wBbkFh3qnu+CCDDaoCxW7x+CCTD+qgr/O8figsYj1Sgjwu/wQDidUE7fVHd8EFeD1h/W5BJitAgLDaeKCCT1j3oLM/qlBDhdSgWK1Hcgmh0CCtD6wQTYrTx/igWF0KCGf1j/W5BZk9U9yCDDa+CAsVuQSYf1R/W9BVdqUH/2Q=="/>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AutoShape 2" descr="data:image/png;base64,iVBORw0KGgoAAAANSUhEUgAAAOEAAADhCAMAAAAJbSJIAAABiVBMVEX////u7u75qWf7cgCy190AAADu8PG9w8frt4j7bwDywZbu8fLy8vL7bgD8aQD7bAD5p2L5+fn5qmn0k2P7cxbsuaT5pV7i2NTt9PfwvZHq29X8ZgD5o1qy2Nzx1cjsqov5mln3j2HzzcTgq3/3tH7i4uLKztHX19f0uaPW6evs6ebHx8f+8+ynytLk2c7k0MHuzbbUvanvqWzoy7jiv57lvq3svprwx6jjvJsOFxr6lEiPjo6dnZ2srKz828OFhISVpab+07j6hzX9XQD7zKn6uob9so77fib6j0Ly2sn8rH36fTb8nGT+59b0va+3t7edmIj6hU/gp3XggEW8p5HhkFzFpZSktLnKqIqyqKG/mX7Vp5SdpqP3qIP6hEHgSQDqkXPkXifZkXvVZDPOOgD9TgB3dnb0s6D2qI76uXr92bT8z5iKhnGGd135h138nXhBOiwfFwheWlVCOinOyrp4XEGsg1xZRCuTbk3BmGwbFAtJRD8vHQBOWlswPD5hYmLQvJijin7ItKy+EmsZAAAgAElEQVR4nN2dj3/btpXASTFmQlPiL8sqRTKyLVuWRvEcR4mjLJLs2pasKLasymvXdjd7XW9LvFs370e66+6ua69/+QH8CZDgD6lJHPW1n8SRJQpfvIcH4OEBoKh3KrKcd0WW3+03vwuR83RI8j8pygieIz8Zxhg+W5G3XbY3IXI8309DjwkK/EmoMUWBi6/GTICLjJhqoYuOmFGDi4s4AyBN33Zh5xIyCsv+ZBDJjZCtVHjiLxav04ixUb5YiLHThWuKns54XNTTIh16yTPb2y7xjOLaKKsVdUzEYjH0yqm5mHbqGWXjuMChUrD/R184ri6kEn03wzbO1hPl7Nz3PAulxMCBqFs5JUFyAzV4722XegZBHCm/JeUSRNpCCBfInebnI1wgM6XnI1wgM00hVBaeUE4mVEoBI064KA1xrIUIoc9EAJ8zRUMhEi5EQxyfMPoejxEqpefrCqJBhuGOyDp8/wmtF4wuMrrGYoQSGLkgiBJTEH/xcUvKSSWp1HrILg6h3H8miBzDMLpJo4StTwoM9ywA/PyXv/hk8umHH7c++/izzz68m18UQqA+AeJBQhot9OTDzwui8KuLksMn/fquI59+COTTu9sIIVs5uW2MWBmfAev0BCeENP8+ufvhxxKUlgfoIN4NEerCC+u2WUgC+ApMIJiV5rc9oF9vbn62GQDevQtVGCIUGPE9ZByfiSKDilBhCYSQCCotJCghvwcfJHLvF6P8QsD5QBHPeSLhp6mEDedRYuE9ao99McwHCtggEzpmmUR44j1MKB7eNpkj4yMhwgf686lKJiQJSqiecv4z9PX3wVRfiBwBkGGGMTpMIzSHyEMKXPm2+cZM1EBdM0VczQyEbBW3COHodtV4opMVCAnX+HkI1ctQlXFi//b4rOekFuiV7MrXIU83kwmb+UDfp5E6E85ua0K1LxZIaH7BPDNlK8U0OfXG6XxVJ5hD8XYs9YRQFlQKK6rXh+uCJyLDgT8BvgAGsKL/su7VhrpBMvtbsVT5LAWQCSZQvFbxZO83X4A/f/tb8McXv1n1X9Z4T93HMc96592/PIzzoUjNe0qkWU/UL3+n8az6H79VWV773Zeq/wvPz0zjPJew/m4BrWJiE/QqPrqI9uwT8BJ/tg41+8Wz8G/53XjXJR69S3+zH9PLh5U4DBO0jRFQF6/koGJHRhuvAdYsJjyt8A79zWFCJ4GJcKPiCIpi/9Vu22bp/CsQdSXR9Dlm/K4A05ugXSCROVofoVpiNVdrTrsDGkWDObTaSKm5d4WYTYMcwFOUHM7AotNiINgv+Ur8AMl7KPc2EGE+KI2khGYC5IrPJSc+qmgxWQlhYbXc+pBLYUS06JcL/jG3EwJPCZcjv66nGilXfOYHtCVFI2clhITXQG0opaNCMiPnuJs3lKkafYxTlJPIhD5Uz8/Q8LYkjTIgqiPD1jhkTEQsDK24NKtZIWNzfVjVPIkfkXLMcyx8DwS4lxRLZdm24UXDldIwSY3icDe+wmYJtZL159e4thHTGrmjUogPSGmQbKmqtlVCljSUZ8U4Ro5bMxMflZkxLVmL5RsCoRQcsx5WoGupbTq2YDzdl/ClKSV3RG4H4qmGd7COq8EkGyD2IZjuQqr3aEUXjoh8thpzhzTJVlmebudKkbcr6yQ1Cit06BH5erfbo3HGLK0RKwJbPT+vEkyDN6/CjfFZHJ/NKD3RaBXNaGMB3mi5FOVz1Bhp6sJlSIF0vtOTqVpnMisiBqhNdVHUi9Xww8GvaAyRG0pJgNBWjVZ5XzN51RbW1HbLLSN2+Vt5FtKisBYFrFGVQ4vqbuOIaY0Re7d5alNwYjWqRdZEvF6ChaKQJTAQ2Noql7e2FAX8I+m9ipGiQbreo17ourBPdUJtMVmL2Jv9uBA3JTUi028t3PMMfD6nJCWyeYg5pAbFlQhgflKzjmFAKEKYiIh7UdWfyOuhIaUt/nyOS2yC84qi+IjcMFrDkFC3CbuRvi0rIK3+3ieskHptT8frbwMQMnr+pkAY3ua3m9RQEPUT6iDae2fyMjgheQTtxOCNtwToI4oRLwOErb+k5JPLBlXv1iK/jLPTcF2oN567LJL4YPRPyAwoSSXDULacXLaWYhilDM3RRuSC7Ey/i8/X63TtJdRV8yBfq7udYjACyKZC0Fm4DVEg+FIHcUPMBCgZpcHy/njs1608Hu8vD6T47gJBFFfdb8/Xe71eHTDk6WYd/tntdA/s7rAOX6XzzV5vUrMZyV1G1Jz5SlHkOBFbK8ProJLByYCesD8mRlnkcT+hT3QRxaFro/luL0/Rva5M15qO0vL5uqO0fK0JyA6aslzrNO1XiHZK0hH7amN6jY1pWF5F/qkOUrQglZR+YgzJ6iuJPaNSdOs332tSeU2mmr16zVdG3fsJmGpHpsb7FNVx9EmqUAKhacKoikfEQziter0R+B12RBx2BXyD/SQ8R8aDJEUa3nd1qJFhGDtUBylg4GSgb/0jaN2W61szGSnNrgxPT0+H3niiurdyVTwuTlHPyiYRGoOMkRUrnlF64lZwrUnBHKMtqlkPihqM2PJd2QLTTGnZ7R8JZkpQIbvheOupPWRmi6evzi2Zko8RQvVebPUbrRkiR1bLiHnKyP2yOiDMhQnrgQ671Ngh7MX4GpKRsu5KSeEKWio/dQvze1SH+zFKlKQM9onKfo5cV/5wqkPtGiVjl0L7P8RKJ3XqD4ZkjKmXTgVEvgA3Up6HDza9uTxXBJNPfsMlRHVIm+S6N8ozx6jlZcKjpIHnBeBcYrQzBvOlwNHQzcBKa99R1H/+cUz13NciZooT9rdgxqB57BFyQlXVbpx3jq+wAQ6xuzBmVKAj+9FBgN8MgRxsg/dsv6Rr2x5jPvhhu1a3RwA9b5gaIcTtc0uCiwse4dWNzunnWsN5Z/UK6z0I/YWkzLnIYCnhh5V2kYSA3sHLA7uVOU0RdIegg3f6evBCvtY5ODjwtRppiLiRtqUSaOEuITdVK1NOmJ477zxHU0lovhwhLA1Ipd/56k9/+tNXH/2wkzhFLYcstTRCDCYvez18vQmxOpNmD9psbdsbAdSCwE0yIejmpD7vE97crPwZuNSbxisgjQ1sssYvhwmNZWLZ/7Lkyl//9vlOPGIfRyzhY37Ps+Tpem0yAUqHPXwt8DeBb00hpE0FNHFvXCq++vPxVZETBXef0nUioUFek369hMpfPs+IiBPmkf6v1qWqRW5qyegMODshGI21TFZzfKlwztPV84Yv2GQRGHQWQOqrpZDEMh6iiBJZh07vcMwBw8JmwEjMJoXQboi8S1gEo6VSSfLE2MUIn2CEJbKJUlQYcGnp73G2imoxrEP/X/meF8WIzvGzEIKGWGqrDqF4XpaWURlhhJiVkp0MEDNKuLT0OubNy6UYQlSHzW2qyDHCJRanya5D2pSkgbpqRykE0+irrmAbIh1C1JeCMVWMTEiEsYjBDg3MlwIfGrRD+oCyTo9vqDzWDrMTqluSRNvJnuKrcq7SOIfS0OiIYP2hFNsPfk4kXIp5t+wPI0r7OCHr8dXrk65d7pe1ejSMQSIMGTPflwzN1iFohe1rXYSik+KmyJimFD/U/ohMGKfEsdcU0TENMuN1+sOD7qQL+kMwN6w5I4B8PVhUShm1wVyJ0u4rQChePzEqxfhoBjIuLSXkLkHCr//xzdd/d8j+6+tvvvkr+PuruPcfuk1Ruhdsv6Q7nU63AxmbdRfYDVqAiQcY09QPup1Oz5tCRAgjcwtJKl/rgiBq0vIl/JtMiE6BW/GAkPCfrqO6B6VcLt8DtP8T+wG/KfpzCyfyRL80vSEM0i7zdLPWPICf2z5wSaKPDBd9IEmV873zat/QwJ/V6wKREHGlRtJg9KOlf3iuuHzPk/9OILTcmvOzHfIHMnVytgw8CzK3QHwr/ZKSX11XqO1JXCwq3BBBT96CAnTTUkz1XCQTpveELmE5Qlj+JoGQ6rsbUPreHL9LvdAL+gtsfoj41l6dmgqiXnGjGIQ5fshMQUOUvEUG4HR4MiFipFLiishH//vHKOE/l/4W/wnZfa7ijhHBHH/IMRxDNbeJOuxQpg6jx+4cn/TIUOHN8nJJgSVqSffKZgyh6veGpeTU+s+/Xo5a6T+XPkr4iBs98MIYtQk1LDCFIR7FCMY4XdmCiZ0NZ4xDnMBEQt4jYxl08eo+6PBpMiFr+q1QSQSket8QCDeXekmfcfohydvr3aH2GZ0ZUwfIsi8yEp/0qD1BX5GdkTjRoMLelB04QybQ45kxhMGgNEWF1Ot/EAjvLf2Q9Jl9pyMq7bAOwoSyxhY1mdQDJfpWmq/XD2jKgrOpWpwKw0oETWzLy0Br80RCVvNboZEMSJkkwvJScizAbeBuqCY/6dTsVW1voSIfjABAZ5HPd7p5qnlQj1UhFZ4F3/NagKkoZB3y/ohNSktUHt8j6fCbZEK32/cmM3m61504UQvImK91ur0O9CvemKbe9X4f90TUTlnN2OI9WzR2Sb0FP/LHM4l9IQ6IEt57nPgpy61ABVl88n7arm93oKbqHbgO5f86JpLoC7pPbqR4w3pWy+2qqwIMuGExqMDNSHGTJk9GZTLhveSPuTYiDaILiDB6aA1afWC3dNhHJvVbKAD6GZY/v5pOr6rYi8gcJy14aMUQPk3+mBduBnPVCGGzSSkSDClEZsDJqQqRuvLEThPBVFhG5qlp0UNrmUg4GCV/TPbq0IgkAMI5vmHPSMOEKekmmY/nUpGJeKqRAm2QPM3gXlrNBK4sjAjjNETC1OS2jIg8ApjaGcLHtkm9RerSzaH/LaVRyFDrXapvGMDF4dkmWbL3MvCx5gBdkDGyLDLtRwnTI+NWMPs0QomX+W4TjAAoKpSoQDUzlCX1KEBVw6PvSpZ8OStMONjN8CmkIo1l3PuBHr5W2+5gSV9Z02hlNimNk2VDIdLEqW8g7XJIh1kWN9AoUKkVstT6ZNLEmDPyAbHWSDmXDp86aoWWDFMHNO5Dl8sYYTvLh/p4NBZMcrDIVH4eBdqFOeYapkoIO/H0aCuyypfaG7qyjxNmWp8KLcBKxrLGR1NV2ZnzvC2dEYo3VVpFHsbyKl1ptwiJEwkhNvypCGH5XrZqsSL1OZw2NBUpGCiXqs2crD+GSzKiUFx5VXEzQnmz0rgZ6sQl7bRBqV/aC4Tw4sF8hMrzgsCcrp1rtJupqu2tXQkz8gHb8LIOxWAfpCgWGJEEmDpz8ku7uekTbl6kDGdckVsRQs4uF1owTp95RbYfl4xPXtLOSnixuXmvbBNuZiWkwkcwRbKH7czCmfcLLcfsGiETSpmeWbsr7wNEwAj4Ni8ey2z9jREKM6cNnMxEmMvwxPp3S0uqOt505GJzJFMfLn2bYfwRThNQ1kmEM58wMRthShAKyN1vYSj/Q0rlHwO8iycjGfgI+NLPu2lOMBvhzHuh3yzh5F/OYsW/KNsrr1mQT73rvthLZowQEq30Vgm3v/VXmiCY3NBXICF14L36r7vvEWGB2AwT26EPAmQClGgeM/q5KqvUv4LXv00YUEYIn79VQnJ/WIp/UO1/0NXC7wAhdcWJFVmV69g64nbsEyK+9C0TEpPr4vvDGr4e+nPY5KYcZ1Eq1cV/FWupEcKjt+pLC8Ss7ljCfHjJF6pqWhA18Nd3oV/FdI5y+MveEGHsmIa4tSJ2XPoyTNgBL24Ui4CQ/TkQoFVflsguNTouHRLKNfuYJm5DM3l3DGlucf8OkH8LyR371fvOX3fu3wevoHL/Z1kISeWafVy6H7tJlEhIGDNBAA+FLITfEQgjCboKaYuuPvNOZyvu6JIhcZMo4Tin+566PElgdYnvkwjDWXNKieQiZp89xRIyxC6fEKdJJyIIgTDiSkmDNoaZnTD2YAHyRspoM8igtEyE0QkwaQfycGZCOW7PeIwzjbqaN6TDcSZXyq3PTEidxWy5J++llKJpGHMRvo7MivvhIQbRlYqXsxOuxB0qQHQ1uXDCnvV4e1Y6UCX3NzfD5YjEMEpEwjlOWXoRdzREkTxuCzXEUeshsTtIBLxz/+JJuKYifQVpZjHHkAbpEJ3rCxAzJY7bwhlto4uHd2ZDtAk/uwgF+g8jhKQxGyPMsTVgLMCAllAcnl5Np9PTYbEgOOeOxGxqxqeI482L17M604dPnz7d3NzEy7oV+SLySUtzEFqMPpyuVk0vc5auVM+u7JNbyA0R96aPnWjM6xkAtzef2gEc7DlRT2rAUGLBzakXRLfWr2YHpKhLQIdGz+2I9zUnMAViQ8TXSO3Cfv94BsL7rx9/Dz+FxxgjGx2U5wBuetOoVjRNq1QbN+sAkymczc4n06SVGValG0WBvGsU8zVlSPj06ffZDfX+9xcwAocTRkbdUql4UzV5UPWO8DAUfynqMx8CmrAMzPONIQkQX3+65xA+naHLaD58aOsQzd/vh1ZlSoMRq4ZXZVhVXZ21GSYvkKpaeOOO+/3I1zyBhI+/n0GHd167gVQNqWj8e4zBKOYsH56daWEmdR2f5YlbDtFxzVNHh59lB7x///VD6J8ukHrCxjNSbhR315ct2RdHs1x2x5ukzZBIS9yF0fvHYFwzgxIfOkoMlIH19qVy+HCaiGRUYwTQuY8q/KJJuJQD2Wux8+jxw+8fPpx1UIPP8bH17V3CqQpoCdmsaoykmLJVW8zQFxARsV2Vd+aZPqGE+0grTDgwjFUru9Xqnl3ADIjhHQnqq6KzRFdcM3EjYU1Cn4E6mzt3vKBMZh3ex3SI2KgUf64dr13ZvT/XsHWQBhjO9DZP/fG3WNDCqaVRj4ruCfqxM2DERhMBwTjrstEAmJd8OmIEED2PiiuGvoffjSIawRgfUU6IFf47Bj8gRIbc0ZQ2RE7FqW2bbVG3T89INtRw/Ww4+7rAKNBGPA21RZ6wATgYnmL2d8ePRTk/2D/7Iar7UcIxkhTopyXyUVkVvPjFE4Gx35eEGN5v4ZzLrFdVtWorUzgP2akZbYlBlzGHjQaEFmL5A890+L21sKjrgpeUI5/qD+x3JnQaERXaWLD5qZo9Z4kosR3t+aWW9QYI0Zwy38XxK6cbuKyoV7rpFX9FcE8IyapCmoVUnHOMrHptb9OLtAKSP3W9zY+JRCE9EZI6y6+sqiGhEcIzjzDWTsOlN+2UGscy7bOEGC78FpISPUR5LgkD5nJBywCEYZfDT3Xft135Z1llVKFLuOoS6iRCmiaNwaWtH3ds8xY2lgkcuE1ogv/A//BV8AO/Jpy6n9rVBf94iWwqzEQY3YuPtcV5xMIHS+iXAStd3dvTGjur5kp1bW+vuqqaRXHFrs9RQWz49kx8cHRGkYUw5vwdKTf3gb9jLHHV37fmETbW9iqVB2u1m721Pb7xiQoKJp42KtUVkeNOfZ9EtKHolAJvhzFWahJDGljXP5OE5mXYScuQcE97+GBv7+mDB3sPH60+2ONp9VERjtoEYSoWfESimRIKfxz0gTYhR7jGl9TrO2UbzNMYw3PrLWxbPGiHvDPVYVn4k53my/N7N0fra5q6JgSIGQmfGYax7mwqYeEBTcY6gZDkTR0DU2ZOxBor4cxcdJcz7ktZ5LR+VTXB5Fi9FApXLmL67kpbDEVR3N3wrCaBf0jR9yQdhGUMZnI41iDyKGMU1qG54wmrPXBlh6XFD1jaRjx15skEMyUQmgY8IMIl3LH/QSDU4glzUtwRGQSR+6QjzbQQobqz68pIXXM20IvCikrrkNBBdHZIRb+AFLtol5fLbfc7TPsfJMJ4QIcxkx6tvkSqKQU/vAEQjtzMv83H6pp38uiNRwgR3XNO0wlhgrjdpvPuPj8nlpEP76FiNeLCfiAlKX3XyHiZyJfLtfCdcsBKdx668oBECEYA4qOYaWJ459BBrTeBxxHlD+qT+naz2YWv1iY9OnzOpFkkR/kRPZZahwmKtA5JmePOJ/Eda1CHuy1XykRCmnePB4y6mjBhR+7Uemo+X+s1AV590qsDPU62u/nwea9msZCiRahIQ+rvEyitcV8y4hsygXCn7TTD9ohM6Ek6Ya/e3ODW6s1OrSN3IW63WZ/8Xx3oMEIYk4ESLq1hKIP+4dhyZXzYHyhG8qmQUjlspero6eP2Yyi78xOqJjx8rtY9ERj9h2atW6/3etu1Tm37hyJ3Co2UZZFzw1k4c+SGWY5Jdk8wtQ/yKWU7vfQkokPtkSsP1OuIL81GCE9brwKXchcebvOrDiA6qFqdGt3tfFlgxC8nebYiCDd+3bIarMn0o67nEeXZNEL44LErj3gwenOkwmch9PtDU2Q4eBxb/gEn3MAt0p0r4fi8O6HlVYERwKBCvRGZ4Mw9eOWkLW/8pF0FObgUsdInruzyu2VX2jMSFjlxyttXIPzQ6XS7TVUHKlK3u93OL8QV1jkdOTj70ruQ8Y0fB61IwwJTjLTDnbYruzwCGyUkOG3/MasivCOMbyvKH1qGBjpCrgAsPZ9nP9gZ7QBfzGqC3vCfF5w0nO3M8syABsMxTBE7Y9vWoUf4iA9+ZDMRug2RpU0gLOscqyMBA+C1jUt4SGvZgA6iz7Om/Q5P5UFmEVd8Y5aquIlP+JFGmKcZ8SN/ABclJE2fHEIwzISTiJZpljzC0WhnZ6TRqu35pAHfgm/whsTegW5uXDxye8ecgN4tHvj5xSFPk2Sl8RNEd6pgaI4OS211ZJRKJSNnqjmH0DlyttR2R0mvsLQbbvgGzi5Xgsw1Dj+gEVqptw+1rQaeJqrD+El+lHDXeWGk2t1XmFAN535wR7kfx6hgd1sU0fUg3JeqSb6UBOh4U9Y5BsLQ2O0t8FezxruEmgrPGsopZdpACPlqJIWR454nMkqlkuKKZEQ6fUUxsDvrhNVQnMafPT3ggx8jOkwItrE7F/BEoQuTVafFIVPlWWf5BbS72i8lMOf+Gb0Jy99yAujEu+445lkcY6m0Vd4dweOleeDStFEbDNwklK8UynjipnGEiC/djRDGBFAcJX4Aqliqs7R6xcEgDfvBJhiuSE9N0C8wRQYMAevwaorHjgor5CxUrgj0GIGUjFYbu6YEcpoj/xBoYJ/RK63QU6fh7El75M3s+R1/ABchJAO6StR0Thya8E4AQdRhGMqe3dcA8krBuWXiSiy48XM+9rpCjjuCMRDMOrdGLCGVguXNJ2D2pNhXBEUfx20EviZkpfG9RWwMTKbdk/QhIVuBa9v2XecFES5YqDdcsQBXMYByxWtIqDYS7rEE9QRvJvMgAV8kEcYvufnEWD9iyLWFXPBtzw+3XHkS/Lgc9jRxgLY7ZbVjUbCHEqyTn+ATgnajwVMTWahcqENn0J0gHDd85mhSKu0mZoqolWFc1jUXnFls94dPXUkYl8YDOnYKRyyoFWk3l5eXzo/OseXeG2BLTROOKx49K+VaaZev8fRlnD0IfrA+vDJjeoJb6UyrwDZX6MwWv95vMt6DyOmRe5pIj1uNe5zgVQ/UIUsUjDARMNOhH26J1rIBAnd4men2PLUSc28eN3QriF9Z02IEIUwLtWc9nSb1wskA8CQ+1wcTvhKTWi66nSJ/U4gT0SdMX0vIhqiuZb6L9EVGwPjulRFvMj9jrrQogpgrWQELG5lM1BF1L+axwk2iKw5k3tS2SEnSbqwOpBhKpYJhZn8VPnKCR+RmdR9xmsFZzXC2SYqlgue8yIiIX3oM3LJ5vtq4WbHlxc3qeTXkp/m4rTpi+G7hHwWYzOhY+mHqxa92udDL0lhVuywW4OkaBXuDA/APYOwwbaCX2PAVctVxwjjVtGa5wdJmTDkFfMxk6C3QOAtvTkmXtHJioYEYK9lOxSMrvkjz8TmMkeUa1Aysq1RvI74KVKjuxt7lLUyDxspqhHfpZ36R4vjmvy9XznsSfUZqY0RUyO8F/bmzW0IILvcWr4I3RpXIHSOrkETG+fnS5DDZUpHb0ljTnxkJ3EpDkylrtzH1r6RFOjz/mjD/KcPQ6pyMUeblt3rnurWepEYhmL36g1iRaYASWZa9EDX2u1Xkaj48bsDpL4jfjKZQvV3pJ1wNjCT6eTfyCCsArd/KGe622oo7KywEd4Lw6BBcZObMWnmDYj2L6zfEtWBm58b+hUuK2qf2jZJiW56mUZYbWBMDffv3E0EFvgstpcohQ3aqOmqktqYFYHGjgWyVxpRVoahq8fKSspw+XgzMlPXMVAi3wFsT+UQkeRw9cAdOWJW7oizQ6Z9QdiM8tCprg+dn1LgQUrh66bzCzHyYx1sU60yPNEfuLLTIyIhj6qhYFC4rzmfWcpIENzDYR3Ag0W37dlNRP/kR2X9vQ8Zn4RvXC0gPULHzby+pNX298EJ1PrHfKkvG8laLku36mCL1AUZ2L94zPijjM9xWkTGps4wKVMgUhBvv/eXBrjnagrlhsI9HAk5A4+8jH5TxC5RRCE4b5fcgwykYrq9c+c6jJZUG5XJOyckj2KmeIkPY95QPinXC+A1SCA5V5mGWeOGSOtGpipfOBzP+QDtsKVtjChIifT57qwypsr/OCIUwIewOxQYln92Mx64S3UzgLXi3kB2W1DJHy25drP46ByBRQjhMsbfMW5fWyLHBZcPJhIKbFjc4PBhwq8XPJtbhWeE4CN86hM61dG1Dsbfcy/1DmHxrJ/ZvLJgOXRnvhwjtqwWt00Jx3T1VAO78sU9cnOI6nGcyeysSREJsT+MeXQFouOfu8QSGu7MW9iXHlYUmXHV6CyhweKO7N0UCwoHmngaL9BYLQxisEPg9PhSgz4K7k6eUMyzQDvfwHn+mkNntCkJoj9ocM70W/a1KfcPeQPRnblEJZZyQObWLPhVWvTeM7VR3O9CN5pXcWoFnl6Ah2rMn8Rq+eLyKvyk/DI1iF6cZIoRu7EWvwo2QoTe5G1Uf+Va6OEaKmKkXxdArlFzF3/OFEyDggg7/dso6p/gN0QsRugMbX/JTF/BKXUQVIkpUvaPDhA3kZA9q1YuD68FU69YKO5/gPTt5BHMAAADFSURBVKKtLeGq4Yy9K5ecN51cWBWiSrwOYoSifjy8Eo+RsEcQS1wkR+pIkCGPp5OgMdaCWFlUG4US9InVokCKHXP6hrmQPYUnyPibbgw5QeQ4R4HgL64gitxGRV28WQUmyHIyz2p71yvTU1em05u1iqlmzWZ6fwW7yw2mKTipWrQJs62wG1Vuu6RzS8YspMUFzIi4yIBUliykRfSimKSoccEV6EiSGhdega7EML69TIpbkGiuCCmLZcFF9hOR8m85UcST/wcrn6QDd3nVfQAAAABJRU5ErkJgg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AutoShape 4" descr="data:image/png;base64,iVBORw0KGgoAAAANSUhEUgAAAOEAAADhCAMAAAAJbSJIAAABiVBMVEX////u7u75qWf7cgCy190AAADu8PG9w8frt4j7bwDywZbu8fLy8vL7bgD8aQD7bAD5p2L5+fn5qmn0k2P7cxbsuaT5pV7i2NTt9PfwvZHq29X8ZgD5o1qy2Nzx1cjsqov5mln3j2HzzcTgq3/3tH7i4uLKztHX19f0uaPW6evs6ebHx8f+8+ynytLk2c7k0MHuzbbUvanvqWzoy7jiv57lvq3svprwx6jjvJsOFxr6lEiPjo6dnZ2srKz828OFhISVpab+07j6hzX9XQD7zKn6uob9so77fib6j0Ly2sn8rH36fTb8nGT+59b0va+3t7edmIj6hU/gp3XggEW8p5HhkFzFpZSktLnKqIqyqKG/mX7Vp5SdpqP3qIP6hEHgSQDqkXPkXifZkXvVZDPOOgD9TgB3dnb0s6D2qI76uXr92bT8z5iKhnGGd135h138nXhBOiwfFwheWlVCOinOyrp4XEGsg1xZRCuTbk3BmGwbFAtJRD8vHQBOWlswPD5hYmLQvJijin7ItKy+EmsZAAAgAElEQVR4nN2dj3/btpXASTFmQlPiL8sqRTKyLVuWRvEcR4mjLJLs2pasKLasymvXdjd7XW9LvFs370e66+6ua69/+QH8CZDgD6lJHPW1n8SRJQpfvIcH4OEBoKh3KrKcd0WW3+03vwuR83RI8j8pygieIz8Zxhg+W5G3XbY3IXI8309DjwkK/EmoMUWBi6/GTICLjJhqoYuOmFGDi4s4AyBN33Zh5xIyCsv+ZBDJjZCtVHjiLxav04ixUb5YiLHThWuKns54XNTTIh16yTPb2y7xjOLaKKsVdUzEYjH0yqm5mHbqGWXjuMChUrD/R184ri6kEn03wzbO1hPl7Nz3PAulxMCBqFs5JUFyAzV4722XegZBHCm/JeUSRNpCCBfInebnI1wgM6XnI1wgM00hVBaeUE4mVEoBI064KA1xrIUIoc9EAJ8zRUMhEi5EQxyfMPoejxEqpefrCqJBhuGOyDp8/wmtF4wuMrrGYoQSGLkgiBJTEH/xcUvKSSWp1HrILg6h3H8miBzDMLpJo4StTwoM9ywA/PyXv/hk8umHH7c++/izzz68m18UQqA+AeJBQhot9OTDzwui8KuLksMn/fquI59+COTTu9sIIVs5uW2MWBmfAev0BCeENP8+ufvhxxKUlgfoIN4NEerCC+u2WUgC+ApMIJiV5rc9oF9vbn62GQDevQtVGCIUGPE9ZByfiSKDilBhCYSQCCotJCghvwcfJHLvF6P8QsD5QBHPeSLhp6mEDedRYuE9ao99McwHCtggEzpmmUR44j1MKB7eNpkj4yMhwgf686lKJiQJSqiecv4z9PX3wVRfiBwBkGGGMTpMIzSHyEMKXPm2+cZM1EBdM0VczQyEbBW3COHodtV4opMVCAnX+HkI1ctQlXFi//b4rOekFuiV7MrXIU83kwmb+UDfp5E6E85ua0K1LxZIaH7BPDNlK8U0OfXG6XxVJ5hD8XYs9YRQFlQKK6rXh+uCJyLDgT8BvgAGsKL/su7VhrpBMvtbsVT5LAWQCSZQvFbxZO83X4A/f/tb8McXv1n1X9Z4T93HMc96592/PIzzoUjNe0qkWU/UL3+n8az6H79VWV773Zeq/wvPz0zjPJew/m4BrWJiE/QqPrqI9uwT8BJ/tg41+8Wz8G/53XjXJR69S3+zH9PLh5U4DBO0jRFQF6/koGJHRhuvAdYsJjyt8A79zWFCJ4GJcKPiCIpi/9Vu22bp/CsQdSXR9Dlm/K4A05ugXSCROVofoVpiNVdrTrsDGkWDObTaSKm5d4WYTYMcwFOUHM7AotNiINgv+Ur8AMl7KPc2EGE+KI2khGYC5IrPJSc+qmgxWQlhYbXc+pBLYUS06JcL/jG3EwJPCZcjv66nGilXfOYHtCVFI2clhITXQG0opaNCMiPnuJs3lKkafYxTlJPIhD5Uz8/Q8LYkjTIgqiPD1jhkTEQsDK24NKtZIWNzfVjVPIkfkXLMcyx8DwS4lxRLZdm24UXDldIwSY3icDe+wmYJtZL159e4thHTGrmjUogPSGmQbKmqtlVCljSUZ8U4Ro5bMxMflZkxLVmL5RsCoRQcsx5WoGupbTq2YDzdl/ClKSV3RG4H4qmGd7COq8EkGyD2IZjuQqr3aEUXjoh8thpzhzTJVlmebudKkbcr6yQ1Cit06BH5erfbo3HGLK0RKwJbPT+vEkyDN6/CjfFZHJ/NKD3RaBXNaGMB3mi5FOVz1Bhp6sJlSIF0vtOTqVpnMisiBqhNdVHUi9Xww8GvaAyRG0pJgNBWjVZ5XzN51RbW1HbLLSN2+Vt5FtKisBYFrFGVQ4vqbuOIaY0Re7d5alNwYjWqRdZEvF6ChaKQJTAQ2Noql7e2FAX8I+m9ipGiQbreo17ourBPdUJtMVmL2Jv9uBA3JTUi028t3PMMfD6nJCWyeYg5pAbFlQhgflKzjmFAKEKYiIh7UdWfyOuhIaUt/nyOS2yC84qi+IjcMFrDkFC3CbuRvi0rIK3+3ieskHptT8frbwMQMnr+pkAY3ua3m9RQEPUT6iDae2fyMjgheQTtxOCNtwToI4oRLwOErb+k5JPLBlXv1iK/jLPTcF2oN567LJL4YPRPyAwoSSXDULacXLaWYhilDM3RRuSC7Ey/i8/X63TtJdRV8yBfq7udYjACyKZC0Fm4DVEg+FIHcUPMBCgZpcHy/njs1608Hu8vD6T47gJBFFfdb8/Xe71eHTDk6WYd/tntdA/s7rAOX6XzzV5vUrMZyV1G1Jz5SlHkOBFbK8ProJLByYCesD8mRlnkcT+hT3QRxaFro/luL0/Rva5M15qO0vL5uqO0fK0JyA6aslzrNO1XiHZK0hH7amN6jY1pWF5F/qkOUrQglZR+YgzJ6iuJPaNSdOs332tSeU2mmr16zVdG3fsJmGpHpsb7FNVx9EmqUAKhacKoikfEQziter0R+B12RBx2BXyD/SQ8R8aDJEUa3nd1qJFhGDtUBylg4GSgb/0jaN2W61szGSnNrgxPT0+H3niiurdyVTwuTlHPyiYRGoOMkRUrnlF64lZwrUnBHKMtqlkPihqM2PJd2QLTTGnZ7R8JZkpQIbvheOupPWRmi6evzi2Zko8RQvVebPUbrRkiR1bLiHnKyP2yOiDMhQnrgQ671Ngh7MX4GpKRsu5KSeEKWio/dQvze1SH+zFKlKQM9onKfo5cV/5wqkPtGiVjl0L7P8RKJ3XqD4ZkjKmXTgVEvgA3Up6HDza9uTxXBJNPfsMlRHVIm+S6N8ozx6jlZcKjpIHnBeBcYrQzBvOlwNHQzcBKa99R1H/+cUz13NciZooT9rdgxqB57BFyQlXVbpx3jq+wAQ6xuzBmVKAj+9FBgN8MgRxsg/dsv6Rr2x5jPvhhu1a3RwA9b5gaIcTtc0uCiwse4dWNzunnWsN5Z/UK6z0I/YWkzLnIYCnhh5V2kYSA3sHLA7uVOU0RdIegg3f6evBCvtY5ODjwtRppiLiRtqUSaOEuITdVK1NOmJ477zxHU0lovhwhLA1Ipd/56k9/+tNXH/2wkzhFLYcstTRCDCYvez18vQmxOpNmD9psbdsbAdSCwE0yIejmpD7vE97crPwZuNSbxisgjQ1sssYvhwmNZWLZ/7Lkyl//9vlOPGIfRyzhY37Ps+Tpem0yAUqHPXwt8DeBb00hpE0FNHFvXCq++vPxVZETBXef0nUioUFek369hMpfPs+IiBPmkf6v1qWqRW5qyegMODshGI21TFZzfKlwztPV84Yv2GQRGHQWQOqrpZDEMh6iiBJZh07vcMwBw8JmwEjMJoXQboi8S1gEo6VSSfLE2MUIn2CEJbKJUlQYcGnp73G2imoxrEP/X/meF8WIzvGzEIKGWGqrDqF4XpaWURlhhJiVkp0MEDNKuLT0OubNy6UYQlSHzW2qyDHCJRanya5D2pSkgbpqRykE0+irrmAbIh1C1JeCMVWMTEiEsYjBDg3MlwIfGrRD+oCyTo9vqDzWDrMTqluSRNvJnuKrcq7SOIfS0OiIYP2hFNsPfk4kXIp5t+wPI0r7OCHr8dXrk65d7pe1ejSMQSIMGTPflwzN1iFohe1rXYSik+KmyJimFD/U/ohMGKfEsdcU0TENMuN1+sOD7qQL+kMwN6w5I4B8PVhUShm1wVyJ0u4rQChePzEqxfhoBjIuLSXkLkHCr//xzdd/d8j+6+tvvvkr+PuruPcfuk1Ruhdsv6Q7nU63AxmbdRfYDVqAiQcY09QPup1Oz5tCRAgjcwtJKl/rgiBq0vIl/JtMiE6BW/GAkPCfrqO6B6VcLt8DtP8T+wG/KfpzCyfyRL80vSEM0i7zdLPWPICf2z5wSaKPDBd9IEmV873zat/QwJ/V6wKREHGlRtJg9KOlf3iuuHzPk/9OILTcmvOzHfIHMnVytgw8CzK3QHwr/ZKSX11XqO1JXCwq3BBBT96CAnTTUkz1XCQTpveELmE5Qlj+JoGQ6rsbUPreHL9LvdAL+gtsfoj41l6dmgqiXnGjGIQ5fshMQUOUvEUG4HR4MiFipFLiishH//vHKOE/l/4W/wnZfa7ijhHBHH/IMRxDNbeJOuxQpg6jx+4cn/TIUOHN8nJJgSVqSffKZgyh6veGpeTU+s+/Xo5a6T+XPkr4iBs98MIYtQk1LDCFIR7FCMY4XdmCiZ0NZ4xDnMBEQt4jYxl08eo+6PBpMiFr+q1QSQSket8QCDeXekmfcfohydvr3aH2GZ0ZUwfIsi8yEp/0qD1BX5GdkTjRoMLelB04QybQ45kxhMGgNEWF1Ot/EAjvLf2Q9Jl9pyMq7bAOwoSyxhY1mdQDJfpWmq/XD2jKgrOpWpwKw0oETWzLy0Br80RCVvNboZEMSJkkwvJScizAbeBuqCY/6dTsVW1voSIfjABAZ5HPd7p5qnlQj1UhFZ4F3/NagKkoZB3y/ohNSktUHt8j6fCbZEK32/cmM3m61504UQvImK91ur0O9CvemKbe9X4f90TUTlnN2OI9WzR2Sb0FP/LHM4l9IQ6IEt57nPgpy61ABVl88n7arm93oKbqHbgO5f86JpLoC7pPbqR4w3pWy+2qqwIMuGExqMDNSHGTJk9GZTLhveSPuTYiDaILiDB6aA1afWC3dNhHJvVbKAD6GZY/v5pOr6rYi8gcJy14aMUQPk3+mBduBnPVCGGzSSkSDClEZsDJqQqRuvLEThPBVFhG5qlp0UNrmUg4GCV/TPbq0IgkAMI5vmHPSMOEKekmmY/nUpGJeKqRAm2QPM3gXlrNBK4sjAjjNETC1OS2jIg8ApjaGcLHtkm9RerSzaH/LaVRyFDrXapvGMDF4dkmWbL3MvCx5gBdkDGyLDLtRwnTI+NWMPs0QomX+W4TjAAoKpSoQDUzlCX1KEBVw6PvSpZ8OStMONjN8CmkIo1l3PuBHr5W2+5gSV9Z02hlNimNk2VDIdLEqW8g7XJIh1kWN9AoUKkVstT6ZNLEmDPyAbHWSDmXDp86aoWWDFMHNO5Dl8sYYTvLh/p4NBZMcrDIVH4eBdqFOeYapkoIO/H0aCuyypfaG7qyjxNmWp8KLcBKxrLGR1NV2ZnzvC2dEYo3VVpFHsbyKl1ptwiJEwkhNvypCGH5XrZqsSL1OZw2NBUpGCiXqs2crD+GSzKiUFx5VXEzQnmz0rgZ6sQl7bRBqV/aC4Tw4sF8hMrzgsCcrp1rtJupqu2tXQkz8gHb8LIOxWAfpCgWGJEEmDpz8ku7uekTbl6kDGdckVsRQs4uF1owTp95RbYfl4xPXtLOSnixuXmvbBNuZiWkwkcwRbKH7czCmfcLLcfsGiETSpmeWbsr7wNEwAj4Ni8ey2z9jREKM6cNnMxEmMvwxPp3S0uqOt505GJzJFMfLn2bYfwRThNQ1kmEM58wMRthShAKyN1vYSj/Q0rlHwO8iycjGfgI+NLPu2lOMBvhzHuh3yzh5F/OYsW/KNsrr1mQT73rvthLZowQEq30Vgm3v/VXmiCY3NBXICF14L36r7vvEWGB2AwT26EPAmQClGgeM/q5KqvUv4LXv00YUEYIn79VQnJ/WIp/UO1/0NXC7wAhdcWJFVmV69g64nbsEyK+9C0TEpPr4vvDGr4e+nPY5KYcZ1Eq1cV/FWupEcKjt+pLC8Ss7ljCfHjJF6pqWhA18Nd3oV/FdI5y+MveEGHsmIa4tSJ2XPoyTNgBL24Ui4CQ/TkQoFVflsguNTouHRLKNfuYJm5DM3l3DGlucf8OkH8LyR371fvOX3fu3wevoHL/Z1kISeWafVy6H7tJlEhIGDNBAA+FLITfEQgjCboKaYuuPvNOZyvu6JIhcZMo4Tin+566PElgdYnvkwjDWXNKieQiZp89xRIyxC6fEKdJJyIIgTDiSkmDNoaZnTD2YAHyRspoM8igtEyE0QkwaQfycGZCOW7PeIwzjbqaN6TDcSZXyq3PTEidxWy5J++llKJpGHMRvo7MivvhIQbRlYqXsxOuxB0qQHQ1uXDCnvV4e1Y6UCX3NzfD5YjEMEpEwjlOWXoRdzREkTxuCzXEUeshsTtIBLxz/+JJuKYifQVpZjHHkAbpEJ3rCxAzJY7bwhlto4uHd2ZDtAk/uwgF+g8jhKQxGyPMsTVgLMCAllAcnl5Np9PTYbEgOOeOxGxqxqeI482L17M604dPnz7d3NzEy7oV+SLySUtzEFqMPpyuVk0vc5auVM+u7JNbyA0R96aPnWjM6xkAtzef2gEc7DlRT2rAUGLBzakXRLfWr2YHpKhLQIdGz+2I9zUnMAViQ8TXSO3Cfv94BsL7rx9/Dz+FxxgjGx2U5wBuetOoVjRNq1QbN+sAkymczc4n06SVGValG0WBvGsU8zVlSPj06ffZDfX+9xcwAocTRkbdUql4UzV5UPWO8DAUfynqMx8CmrAMzPONIQkQX3+65xA+naHLaD58aOsQzd/vh1ZlSoMRq4ZXZVhVXZ21GSYvkKpaeOOO+/3I1zyBhI+/n0GHd167gVQNqWj8e4zBKOYsH56daWEmdR2f5YlbDtFxzVNHh59lB7x///VD6J8ukHrCxjNSbhR315ct2RdHs1x2x5ukzZBIS9yF0fvHYFwzgxIfOkoMlIH19qVy+HCaiGRUYwTQuY8q/KJJuJQD2Wux8+jxw+8fPpx1UIPP8bH17V3CqQpoCdmsaoykmLJVW8zQFxARsV2Vd+aZPqGE+0grTDgwjFUru9Xqnl3ADIjhHQnqq6KzRFdcM3EjYU1Cn4E6mzt3vKBMZh3ex3SI2KgUf64dr13ZvT/XsHWQBhjO9DZP/fG3WNDCqaVRj4ruCfqxM2DERhMBwTjrstEAmJd8OmIEED2PiiuGvoffjSIawRgfUU6IFf47Bj8gRIbc0ZQ2RE7FqW2bbVG3T89INtRw/Ww4+7rAKNBGPA21RZ6wATgYnmL2d8ePRTk/2D/7Iar7UcIxkhTopyXyUVkVvPjFE4Gx35eEGN5v4ZzLrFdVtWorUzgP2akZbYlBlzGHjQaEFmL5A890+L21sKjrgpeUI5/qD+x3JnQaERXaWLD5qZo9Z4kosR3t+aWW9QYI0Zwy38XxK6cbuKyoV7rpFX9FcE8IyapCmoVUnHOMrHptb9OLtAKSP3W9zY+JRCE9EZI6y6+sqiGhEcIzjzDWTsOlN+2UGscy7bOEGC78FpISPUR5LgkD5nJBywCEYZfDT3Xft135Z1llVKFLuOoS6iRCmiaNwaWtH3ds8xY2lgkcuE1ogv/A//BV8AO/Jpy6n9rVBf94iWwqzEQY3YuPtcV5xMIHS+iXAStd3dvTGjur5kp1bW+vuqqaRXHFrs9RQWz49kx8cHRGkYUw5vwdKTf3gb9jLHHV37fmETbW9iqVB2u1m721Pb7xiQoKJp42KtUVkeNOfZ9EtKHolAJvhzFWahJDGljXP5OE5mXYScuQcE97+GBv7+mDB3sPH60+2ONp9VERjtoEYSoWfESimRIKfxz0gTYhR7jGl9TrO2UbzNMYw3PrLWxbPGiHvDPVYVn4k53my/N7N0fra5q6JgSIGQmfGYax7mwqYeEBTcY6gZDkTR0DU2ZOxBor4cxcdJcz7ktZ5LR+VTXB5Fi9FApXLmL67kpbDEVR3N3wrCaBf0jR9yQdhGUMZnI41iDyKGMU1qG54wmrPXBlh6XFD1jaRjx15skEMyUQmgY8IMIl3LH/QSDU4glzUtwRGQSR+6QjzbQQobqz68pIXXM20IvCikrrkNBBdHZIRb+AFLtol5fLbfc7TPsfJMJ4QIcxkx6tvkSqKQU/vAEQjtzMv83H6pp38uiNRwgR3XNO0wlhgrjdpvPuPj8nlpEP76FiNeLCfiAlKX3XyHiZyJfLtfCdcsBKdx668oBECEYA4qOYaWJ459BBrTeBxxHlD+qT+naz2YWv1iY9OnzOpFkkR/kRPZZahwmKtA5JmePOJ/Eda1CHuy1XykRCmnePB4y6mjBhR+7Uemo+X+s1AV590qsDPU62u/nwea9msZCiRahIQ+rvEyitcV8y4hsygXCn7TTD9ohM6Ek6Ya/e3ODW6s1OrSN3IW63WZ/8Xx3oMEIYk4ESLq1hKIP+4dhyZXzYHyhG8qmQUjlspero6eP2Yyi78xOqJjx8rtY9ERj9h2atW6/3etu1Tm37hyJ3Co2UZZFzw1k4c+SGWY5Jdk8wtQ/yKWU7vfQkokPtkSsP1OuIL81GCE9brwKXchcebvOrDiA6qFqdGt3tfFlgxC8nebYiCDd+3bIarMn0o67nEeXZNEL44LErj3gwenOkwmch9PtDU2Q4eBxb/gEn3MAt0p0r4fi8O6HlVYERwKBCvRGZ4Mw9eOWkLW/8pF0FObgUsdInruzyu2VX2jMSFjlxyttXIPzQ6XS7TVUHKlK3u93OL8QV1jkdOTj70ruQ8Y0fB61IwwJTjLTDnbYruzwCGyUkOG3/MasivCOMbyvKH1qGBjpCrgAsPZ9nP9gZ7QBfzGqC3vCfF5w0nO3M8syABsMxTBE7Y9vWoUf4iA9+ZDMRug2RpU0gLOscqyMBA+C1jUt4SGvZgA6iz7Om/Q5P5UFmEVd8Y5aquIlP+JFGmKcZ8SN/ABclJE2fHEIwzISTiJZpljzC0WhnZ6TRqu35pAHfgm/whsTegW5uXDxye8ecgN4tHvj5xSFPk2Sl8RNEd6pgaI4OS211ZJRKJSNnqjmH0DlyttR2R0mvsLQbbvgGzi5Xgsw1Dj+gEVqptw+1rQaeJqrD+El+lHDXeWGk2t1XmFAN535wR7kfx6hgd1sU0fUg3JeqSb6UBOh4U9Y5BsLQ2O0t8FezxruEmgrPGsopZdpACPlqJIWR454nMkqlkuKKZEQ6fUUxsDvrhNVQnMafPT3ggx8jOkwItrE7F/BEoQuTVafFIVPlWWf5BbS72i8lMOf+Gb0Jy99yAujEu+445lkcY6m0Vd4dweOleeDStFEbDNwklK8UynjipnGEiC/djRDGBFAcJX4Aqliqs7R6xcEgDfvBJhiuSE9N0C8wRQYMAevwaorHjgor5CxUrgj0GIGUjFYbu6YEcpoj/xBoYJ/RK63QU6fh7El75M3s+R1/ABchJAO6StR0Thya8E4AQdRhGMqe3dcA8krBuWXiSiy48XM+9rpCjjuCMRDMOrdGLCGVguXNJ2D2pNhXBEUfx20EviZkpfG9RWwMTKbdk/QhIVuBa9v2XecFES5YqDdcsQBXMYByxWtIqDYS7rEE9QRvJvMgAV8kEcYvufnEWD9iyLWFXPBtzw+3XHkS/Lgc9jRxgLY7ZbVjUbCHEqyTn+ATgnajwVMTWahcqENn0J0gHDd85mhSKu0mZoqolWFc1jUXnFls94dPXUkYl8YDOnYKRyyoFWk3l5eXzo/OseXeG2BLTROOKx49K+VaaZev8fRlnD0IfrA+vDJjeoJb6UyrwDZX6MwWv95vMt6DyOmRe5pIj1uNe5zgVQ/UIUsUjDARMNOhH26J1rIBAnd4men2PLUSc28eN3QriF9Z02IEIUwLtWc9nSb1wskA8CQ+1wcTvhKTWi66nSJ/U4gT0SdMX0vIhqiuZb6L9EVGwPjulRFvMj9jrrQogpgrWQELG5lM1BF1L+axwk2iKw5k3tS2SEnSbqwOpBhKpYJhZn8VPnKCR+RmdR9xmsFZzXC2SYqlgue8yIiIX3oM3LJ5vtq4WbHlxc3qeTXkp/m4rTpi+G7hHwWYzOhY+mHqxa92udDL0lhVuywW4OkaBXuDA/APYOwwbaCX2PAVctVxwjjVtGa5wdJmTDkFfMxk6C3QOAtvTkmXtHJioYEYK9lOxSMrvkjz8TmMkeUa1Aysq1RvI74KVKjuxt7lLUyDxspqhHfpZ36R4vjmvy9XznsSfUZqY0RUyO8F/bmzW0IILvcWr4I3RpXIHSOrkETG+fnS5DDZUpHb0ljTnxkJ3EpDkylrtzH1r6RFOjz/mjD/KcPQ6pyMUeblt3rnurWepEYhmL36g1iRaYASWZa9EDX2u1Xkaj48bsDpL4jfjKZQvV3pJ1wNjCT6eTfyCCsArd/KGe622oo7KywEd4Lw6BBcZObMWnmDYj2L6zfEtWBm58b+hUuK2qf2jZJiW56mUZYbWBMDffv3E0EFvgstpcohQ3aqOmqktqYFYHGjgWyVxpRVoahq8fKSspw+XgzMlPXMVAi3wFsT+UQkeRw9cAdOWJW7oizQ6Z9QdiM8tCprg+dn1LgQUrh66bzCzHyYx1sU60yPNEfuLLTIyIhj6qhYFC4rzmfWcpIENzDYR3Ag0W37dlNRP/kR2X9vQ8Zn4RvXC0gPULHzby+pNX298EJ1PrHfKkvG8laLku36mCL1AUZ2L94zPijjM9xWkTGps4wKVMgUhBvv/eXBrjnagrlhsI9HAk5A4+8jH5TxC5RRCE4b5fcgwykYrq9c+c6jJZUG5XJOyckj2KmeIkPY95QPinXC+A1SCA5V5mGWeOGSOtGpipfOBzP+QDtsKVtjChIifT57qwypsr/OCIUwIewOxQYln92Mx64S3UzgLXi3kB2W1DJHy25drP46ByBRQjhMsbfMW5fWyLHBZcPJhIKbFjc4PBhwq8XPJtbhWeE4CN86hM61dG1Dsbfcy/1DmHxrJ/ZvLJgOXRnvhwjtqwWt00Jx3T1VAO78sU9cnOI6nGcyeysSREJsT+MeXQFouOfu8QSGu7MW9iXHlYUmXHV6CyhweKO7N0UCwoHmngaL9BYLQxisEPg9PhSgz4K7k6eUMyzQDvfwHn+mkNntCkJoj9ocM70W/a1KfcPeQPRnblEJZZyQObWLPhVWvTeM7VR3O9CN5pXcWoFnl6Ah2rMn8Rq+eLyKvyk/DI1iF6cZIoRu7EWvwo2QoTe5G1Uf+Va6OEaKmKkXxdArlFzF3/OFEyDggg7/dso6p/gN0QsRugMbX/JTF/BKXUQVIkpUvaPDhA3kZA9q1YuD68FU69YKO5/gPTt5BHMAAADFSURBVKKtLeGq4Yy9K5ecN51cWBWiSrwOYoSifjy8Eo+RsEcQS1wkR+pIkCGPp5OgMdaCWFlUG4US9InVokCKHXP6hrmQPYUnyPibbgw5QeQ4R4HgL64gitxGRV28WQUmyHIyz2p71yvTU1em05u1iqlmzWZ6fwW7yw2mKTipWrQJs62wG1Vuu6RzS8YspMUFzIi4yIBUliykRfSimKSoccEV6EiSGhdega7EML69TIpbkGiuCCmLZcFF9hOR8m85UcST/wcrn6QDd3nVfQAAAABJRU5ErkJgg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7" name="Group 26"/>
          <p:cNvGrpSpPr/>
          <p:nvPr/>
        </p:nvGrpSpPr>
        <p:grpSpPr>
          <a:xfrm>
            <a:off x="2074960" y="2594660"/>
            <a:ext cx="7294383" cy="3081496"/>
            <a:chOff x="643467" y="675642"/>
            <a:chExt cx="8343013" cy="5207798"/>
          </a:xfrm>
        </p:grpSpPr>
        <p:sp>
          <p:nvSpPr>
            <p:cNvPr id="28" name="Freeform 27"/>
            <p:cNvSpPr/>
            <p:nvPr/>
          </p:nvSpPr>
          <p:spPr>
            <a:xfrm>
              <a:off x="643467" y="675642"/>
              <a:ext cx="8343013" cy="5207798"/>
            </a:xfrm>
            <a:custGeom>
              <a:avLst/>
              <a:gdLst>
                <a:gd name="connsiteX0" fmla="*/ 0 w 8343013"/>
                <a:gd name="connsiteY0" fmla="*/ 1691 h 5207798"/>
                <a:gd name="connsiteX1" fmla="*/ 880533 w 8343013"/>
                <a:gd name="connsiteY1" fmla="*/ 52491 h 5207798"/>
                <a:gd name="connsiteX2" fmla="*/ 1185333 w 8343013"/>
                <a:gd name="connsiteY2" fmla="*/ 348825 h 5207798"/>
                <a:gd name="connsiteX3" fmla="*/ 2302933 w 8343013"/>
                <a:gd name="connsiteY3" fmla="*/ 577425 h 5207798"/>
                <a:gd name="connsiteX4" fmla="*/ 2252133 w 8343013"/>
                <a:gd name="connsiteY4" fmla="*/ 1161625 h 5207798"/>
                <a:gd name="connsiteX5" fmla="*/ 3513666 w 8343013"/>
                <a:gd name="connsiteY5" fmla="*/ 1347891 h 5207798"/>
                <a:gd name="connsiteX6" fmla="*/ 2556933 w 8343013"/>
                <a:gd name="connsiteY6" fmla="*/ 1949025 h 5207798"/>
                <a:gd name="connsiteX7" fmla="*/ 4639733 w 8343013"/>
                <a:gd name="connsiteY7" fmla="*/ 2355425 h 5207798"/>
                <a:gd name="connsiteX8" fmla="*/ 4766733 w 8343013"/>
                <a:gd name="connsiteY8" fmla="*/ 2829558 h 5207798"/>
                <a:gd name="connsiteX9" fmla="*/ 6324600 w 8343013"/>
                <a:gd name="connsiteY9" fmla="*/ 3244425 h 5207798"/>
                <a:gd name="connsiteX10" fmla="*/ 6680200 w 8343013"/>
                <a:gd name="connsiteY10" fmla="*/ 3710091 h 5207798"/>
                <a:gd name="connsiteX11" fmla="*/ 7560733 w 8343013"/>
                <a:gd name="connsiteY11" fmla="*/ 4175758 h 5207798"/>
                <a:gd name="connsiteX12" fmla="*/ 6722533 w 8343013"/>
                <a:gd name="connsiteY12" fmla="*/ 4700691 h 5207798"/>
                <a:gd name="connsiteX13" fmla="*/ 8178800 w 8343013"/>
                <a:gd name="connsiteY13" fmla="*/ 5157891 h 5207798"/>
                <a:gd name="connsiteX14" fmla="*/ 8246533 w 8343013"/>
                <a:gd name="connsiteY14" fmla="*/ 5174825 h 520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43013" h="5207798">
                  <a:moveTo>
                    <a:pt x="0" y="1691"/>
                  </a:moveTo>
                  <a:cubicBezTo>
                    <a:pt x="341488" y="-1837"/>
                    <a:pt x="682977" y="-5365"/>
                    <a:pt x="880533" y="52491"/>
                  </a:cubicBezTo>
                  <a:cubicBezTo>
                    <a:pt x="1078089" y="110347"/>
                    <a:pt x="948266" y="261336"/>
                    <a:pt x="1185333" y="348825"/>
                  </a:cubicBezTo>
                  <a:cubicBezTo>
                    <a:pt x="1422400" y="436314"/>
                    <a:pt x="2125133" y="441958"/>
                    <a:pt x="2302933" y="577425"/>
                  </a:cubicBezTo>
                  <a:cubicBezTo>
                    <a:pt x="2480733" y="712892"/>
                    <a:pt x="2050344" y="1033214"/>
                    <a:pt x="2252133" y="1161625"/>
                  </a:cubicBezTo>
                  <a:cubicBezTo>
                    <a:pt x="2453922" y="1290036"/>
                    <a:pt x="3462866" y="1216658"/>
                    <a:pt x="3513666" y="1347891"/>
                  </a:cubicBezTo>
                  <a:cubicBezTo>
                    <a:pt x="3564466" y="1479124"/>
                    <a:pt x="2369255" y="1781103"/>
                    <a:pt x="2556933" y="1949025"/>
                  </a:cubicBezTo>
                  <a:cubicBezTo>
                    <a:pt x="2744611" y="2116947"/>
                    <a:pt x="4271433" y="2208670"/>
                    <a:pt x="4639733" y="2355425"/>
                  </a:cubicBezTo>
                  <a:cubicBezTo>
                    <a:pt x="5008033" y="2502181"/>
                    <a:pt x="4485922" y="2681391"/>
                    <a:pt x="4766733" y="2829558"/>
                  </a:cubicBezTo>
                  <a:cubicBezTo>
                    <a:pt x="5047544" y="2977725"/>
                    <a:pt x="6005689" y="3097670"/>
                    <a:pt x="6324600" y="3244425"/>
                  </a:cubicBezTo>
                  <a:cubicBezTo>
                    <a:pt x="6643511" y="3391181"/>
                    <a:pt x="6474178" y="3554869"/>
                    <a:pt x="6680200" y="3710091"/>
                  </a:cubicBezTo>
                  <a:cubicBezTo>
                    <a:pt x="6886222" y="3865313"/>
                    <a:pt x="7553678" y="4010658"/>
                    <a:pt x="7560733" y="4175758"/>
                  </a:cubicBezTo>
                  <a:cubicBezTo>
                    <a:pt x="7567788" y="4340858"/>
                    <a:pt x="6619522" y="4537002"/>
                    <a:pt x="6722533" y="4700691"/>
                  </a:cubicBezTo>
                  <a:cubicBezTo>
                    <a:pt x="6825544" y="4864380"/>
                    <a:pt x="7924800" y="5078869"/>
                    <a:pt x="8178800" y="5157891"/>
                  </a:cubicBezTo>
                  <a:cubicBezTo>
                    <a:pt x="8432800" y="5236913"/>
                    <a:pt x="8339666" y="5205869"/>
                    <a:pt x="8246533" y="5174825"/>
                  </a:cubicBez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00000"/>
                </a:solidFill>
                <a:latin typeface="+mj-lt"/>
              </a:endParaRPr>
            </a:p>
          </p:txBody>
        </p:sp>
        <p:sp>
          <p:nvSpPr>
            <p:cNvPr id="29" name="Freeform 28"/>
            <p:cNvSpPr/>
            <p:nvPr/>
          </p:nvSpPr>
          <p:spPr>
            <a:xfrm>
              <a:off x="657836" y="717977"/>
              <a:ext cx="8240630" cy="5163775"/>
            </a:xfrm>
            <a:custGeom>
              <a:avLst/>
              <a:gdLst>
                <a:gd name="connsiteX0" fmla="*/ 0 w 8343013"/>
                <a:gd name="connsiteY0" fmla="*/ 1691 h 5207798"/>
                <a:gd name="connsiteX1" fmla="*/ 880533 w 8343013"/>
                <a:gd name="connsiteY1" fmla="*/ 52491 h 5207798"/>
                <a:gd name="connsiteX2" fmla="*/ 1185333 w 8343013"/>
                <a:gd name="connsiteY2" fmla="*/ 348825 h 5207798"/>
                <a:gd name="connsiteX3" fmla="*/ 2302933 w 8343013"/>
                <a:gd name="connsiteY3" fmla="*/ 577425 h 5207798"/>
                <a:gd name="connsiteX4" fmla="*/ 2252133 w 8343013"/>
                <a:gd name="connsiteY4" fmla="*/ 1161625 h 5207798"/>
                <a:gd name="connsiteX5" fmla="*/ 3513666 w 8343013"/>
                <a:gd name="connsiteY5" fmla="*/ 1347891 h 5207798"/>
                <a:gd name="connsiteX6" fmla="*/ 2556933 w 8343013"/>
                <a:gd name="connsiteY6" fmla="*/ 1949025 h 5207798"/>
                <a:gd name="connsiteX7" fmla="*/ 4639733 w 8343013"/>
                <a:gd name="connsiteY7" fmla="*/ 2355425 h 5207798"/>
                <a:gd name="connsiteX8" fmla="*/ 4766733 w 8343013"/>
                <a:gd name="connsiteY8" fmla="*/ 2829558 h 5207798"/>
                <a:gd name="connsiteX9" fmla="*/ 6324600 w 8343013"/>
                <a:gd name="connsiteY9" fmla="*/ 3244425 h 5207798"/>
                <a:gd name="connsiteX10" fmla="*/ 6680200 w 8343013"/>
                <a:gd name="connsiteY10" fmla="*/ 3710091 h 5207798"/>
                <a:gd name="connsiteX11" fmla="*/ 7560733 w 8343013"/>
                <a:gd name="connsiteY11" fmla="*/ 4175758 h 5207798"/>
                <a:gd name="connsiteX12" fmla="*/ 6722533 w 8343013"/>
                <a:gd name="connsiteY12" fmla="*/ 4700691 h 5207798"/>
                <a:gd name="connsiteX13" fmla="*/ 8178800 w 8343013"/>
                <a:gd name="connsiteY13" fmla="*/ 5157891 h 5207798"/>
                <a:gd name="connsiteX14" fmla="*/ 8246533 w 8343013"/>
                <a:gd name="connsiteY14" fmla="*/ 5174825 h 520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43013" h="5207798">
                  <a:moveTo>
                    <a:pt x="0" y="1691"/>
                  </a:moveTo>
                  <a:cubicBezTo>
                    <a:pt x="341488" y="-1837"/>
                    <a:pt x="682977" y="-5365"/>
                    <a:pt x="880533" y="52491"/>
                  </a:cubicBezTo>
                  <a:cubicBezTo>
                    <a:pt x="1078089" y="110347"/>
                    <a:pt x="948266" y="261336"/>
                    <a:pt x="1185333" y="348825"/>
                  </a:cubicBezTo>
                  <a:cubicBezTo>
                    <a:pt x="1422400" y="436314"/>
                    <a:pt x="2125133" y="441958"/>
                    <a:pt x="2302933" y="577425"/>
                  </a:cubicBezTo>
                  <a:cubicBezTo>
                    <a:pt x="2480733" y="712892"/>
                    <a:pt x="2050344" y="1033214"/>
                    <a:pt x="2252133" y="1161625"/>
                  </a:cubicBezTo>
                  <a:cubicBezTo>
                    <a:pt x="2453922" y="1290036"/>
                    <a:pt x="3462866" y="1216658"/>
                    <a:pt x="3513666" y="1347891"/>
                  </a:cubicBezTo>
                  <a:cubicBezTo>
                    <a:pt x="3564466" y="1479124"/>
                    <a:pt x="2369255" y="1781103"/>
                    <a:pt x="2556933" y="1949025"/>
                  </a:cubicBezTo>
                  <a:cubicBezTo>
                    <a:pt x="2744611" y="2116947"/>
                    <a:pt x="4271433" y="2208670"/>
                    <a:pt x="4639733" y="2355425"/>
                  </a:cubicBezTo>
                  <a:cubicBezTo>
                    <a:pt x="5008033" y="2502181"/>
                    <a:pt x="4485922" y="2681391"/>
                    <a:pt x="4766733" y="2829558"/>
                  </a:cubicBezTo>
                  <a:cubicBezTo>
                    <a:pt x="5047544" y="2977725"/>
                    <a:pt x="6005689" y="3097670"/>
                    <a:pt x="6324600" y="3244425"/>
                  </a:cubicBezTo>
                  <a:cubicBezTo>
                    <a:pt x="6643511" y="3391181"/>
                    <a:pt x="6474178" y="3554869"/>
                    <a:pt x="6680200" y="3710091"/>
                  </a:cubicBezTo>
                  <a:cubicBezTo>
                    <a:pt x="6886222" y="3865313"/>
                    <a:pt x="7553678" y="4010658"/>
                    <a:pt x="7560733" y="4175758"/>
                  </a:cubicBezTo>
                  <a:cubicBezTo>
                    <a:pt x="7567788" y="4340858"/>
                    <a:pt x="6619522" y="4537002"/>
                    <a:pt x="6722533" y="4700691"/>
                  </a:cubicBezTo>
                  <a:cubicBezTo>
                    <a:pt x="6825544" y="4864380"/>
                    <a:pt x="7924800" y="5078869"/>
                    <a:pt x="8178800" y="5157891"/>
                  </a:cubicBezTo>
                  <a:cubicBezTo>
                    <a:pt x="8432800" y="5236913"/>
                    <a:pt x="8339666" y="5205869"/>
                    <a:pt x="8246533" y="5174825"/>
                  </a:cubicBezTo>
                </a:path>
              </a:pathLst>
            </a:cu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00000"/>
                </a:solidFill>
                <a:latin typeface="+mj-lt"/>
              </a:endParaRPr>
            </a:p>
          </p:txBody>
        </p:sp>
      </p:grpSp>
      <p:grpSp>
        <p:nvGrpSpPr>
          <p:cNvPr id="30" name="Group 29"/>
          <p:cNvGrpSpPr/>
          <p:nvPr/>
        </p:nvGrpSpPr>
        <p:grpSpPr>
          <a:xfrm>
            <a:off x="3723052" y="3072573"/>
            <a:ext cx="3265391" cy="2819363"/>
            <a:chOff x="2459378" y="3124162"/>
            <a:chExt cx="3265391" cy="2819363"/>
          </a:xfrm>
        </p:grpSpPr>
        <p:grpSp>
          <p:nvGrpSpPr>
            <p:cNvPr id="31" name="Group 30"/>
            <p:cNvGrpSpPr/>
            <p:nvPr/>
          </p:nvGrpSpPr>
          <p:grpSpPr>
            <a:xfrm>
              <a:off x="2829594" y="3124162"/>
              <a:ext cx="1745448" cy="1476262"/>
              <a:chOff x="2829594" y="3124162"/>
              <a:chExt cx="1745448" cy="1476262"/>
            </a:xfrm>
          </p:grpSpPr>
          <p:sp>
            <p:nvSpPr>
              <p:cNvPr id="33" name="Oval 32"/>
              <p:cNvSpPr/>
              <p:nvPr/>
            </p:nvSpPr>
            <p:spPr>
              <a:xfrm>
                <a:off x="3556392" y="3124162"/>
                <a:ext cx="470275" cy="375846"/>
              </a:xfrm>
              <a:prstGeom prst="ellipse">
                <a:avLst/>
              </a:prstGeom>
              <a:solidFill>
                <a:srgbClr val="FFC000"/>
              </a:solidFill>
              <a:scene3d>
                <a:camera prst="isometricTopUp"/>
                <a:lightRig rig="threePt" dir="t"/>
              </a:scene3d>
              <a:sp3d>
                <a:bevelT h="2032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j-lt"/>
                </a:endParaRPr>
              </a:p>
            </p:txBody>
          </p:sp>
          <p:sp>
            <p:nvSpPr>
              <p:cNvPr id="34" name="Title 1"/>
              <p:cNvSpPr txBox="1">
                <a:spLocks/>
              </p:cNvSpPr>
              <p:nvPr/>
            </p:nvSpPr>
            <p:spPr>
              <a:xfrm>
                <a:off x="2829594" y="4106774"/>
                <a:ext cx="1745448" cy="493650"/>
              </a:xfrm>
              <a:prstGeom prst="rect">
                <a:avLst/>
              </a:prstGeom>
            </p:spPr>
            <p:txBody>
              <a:bodyPr numCol="1">
                <a:prstTxWarp prst="textPlain">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400" b="1" dirty="0">
                    <a:solidFill>
                      <a:srgbClr val="000000"/>
                    </a:solidFill>
                    <a:effectLst>
                      <a:glow rad="63500">
                        <a:srgbClr val="FFFFFF"/>
                      </a:glow>
                    </a:effectLst>
                    <a:cs typeface="Arial" panose="020B0604020202020204" pitchFamily="34" charset="0"/>
                  </a:rPr>
                  <a:t>DIKLAT BERBASIS KOMPETENSI ASN</a:t>
                </a:r>
                <a:endParaRPr lang="en-US" sz="1400" b="1" dirty="0">
                  <a:solidFill>
                    <a:srgbClr val="000000"/>
                  </a:solidFill>
                  <a:effectLst>
                    <a:glow rad="63500">
                      <a:srgbClr val="FFFFFF"/>
                    </a:glow>
                  </a:effectLst>
                  <a:cs typeface="Arial" panose="020B0604020202020204" pitchFamily="34" charset="0"/>
                </a:endParaRPr>
              </a:p>
            </p:txBody>
          </p:sp>
        </p:grpSp>
        <p:sp>
          <p:nvSpPr>
            <p:cNvPr id="32" name="Rectangle 31"/>
            <p:cNvSpPr/>
            <p:nvPr/>
          </p:nvSpPr>
          <p:spPr>
            <a:xfrm>
              <a:off x="2459378" y="4687797"/>
              <a:ext cx="3265391" cy="1255728"/>
            </a:xfrm>
            <a:prstGeom prst="rect">
              <a:avLst/>
            </a:prstGeom>
          </p:spPr>
          <p:txBody>
            <a:bodyPr wrap="square">
              <a:spAutoFit/>
            </a:bodyPr>
            <a:lstStyle/>
            <a:p>
              <a:pPr marL="285750" indent="-285750">
                <a:lnSpc>
                  <a:spcPct val="90000"/>
                </a:lnSpc>
                <a:spcAft>
                  <a:spcPts val="0"/>
                </a:spcAft>
                <a:buFont typeface="Webdings" panose="05030102010509060703" pitchFamily="18" charset="2"/>
                <a:buChar char="4"/>
              </a:pPr>
              <a:r>
                <a:rPr lang="id-ID" sz="1400" b="1" dirty="0">
                  <a:solidFill>
                    <a:srgbClr val="C00000"/>
                  </a:solidFill>
                  <a:latin typeface="+mj-lt"/>
                  <a:ea typeface="Calibri" panose="020F0502020204030204" pitchFamily="34" charset="0"/>
                  <a:cs typeface="Arial" panose="020B0604020202020204" pitchFamily="34" charset="0"/>
                </a:rPr>
                <a:t>Berbasis pada kompetensi yang harus dimiliki</a:t>
              </a:r>
            </a:p>
            <a:p>
              <a:pPr marL="285750" indent="-285750">
                <a:lnSpc>
                  <a:spcPct val="90000"/>
                </a:lnSpc>
                <a:spcAft>
                  <a:spcPts val="0"/>
                </a:spcAft>
                <a:buFont typeface="Webdings" panose="05030102010509060703" pitchFamily="18" charset="2"/>
                <a:buChar char="4"/>
              </a:pPr>
              <a:r>
                <a:rPr lang="id-ID" sz="1400" b="1" dirty="0">
                  <a:solidFill>
                    <a:schemeClr val="accent6">
                      <a:lumMod val="50000"/>
                    </a:schemeClr>
                  </a:solidFill>
                  <a:latin typeface="+mj-lt"/>
                  <a:ea typeface="Calibri" panose="020F0502020204030204" pitchFamily="34" charset="0"/>
                  <a:cs typeface="Arial" panose="020B0604020202020204" pitchFamily="34" charset="0"/>
                </a:rPr>
                <a:t>Bertujuan untuk mencapai kompetensi yang harus dipenuhi</a:t>
              </a:r>
            </a:p>
            <a:p>
              <a:pPr marL="285750" indent="-285750">
                <a:lnSpc>
                  <a:spcPct val="90000"/>
                </a:lnSpc>
                <a:spcAft>
                  <a:spcPts val="0"/>
                </a:spcAft>
                <a:buFont typeface="Webdings" panose="05030102010509060703" pitchFamily="18" charset="2"/>
                <a:buChar char="4"/>
              </a:pPr>
              <a:r>
                <a:rPr lang="id-ID" sz="1400" b="1" dirty="0">
                  <a:solidFill>
                    <a:srgbClr val="0070C0"/>
                  </a:solidFill>
                  <a:effectLst/>
                  <a:latin typeface="+mj-lt"/>
                  <a:ea typeface="Calibri" panose="020F0502020204030204" pitchFamily="34" charset="0"/>
                  <a:cs typeface="Arial" panose="020B0604020202020204" pitchFamily="34" charset="0"/>
                </a:rPr>
                <a:t>Menggunakan metode pembelajaran inovatif</a:t>
              </a:r>
            </a:p>
          </p:txBody>
        </p:sp>
      </p:grpSp>
      <p:grpSp>
        <p:nvGrpSpPr>
          <p:cNvPr id="35" name="Group 34"/>
          <p:cNvGrpSpPr/>
          <p:nvPr/>
        </p:nvGrpSpPr>
        <p:grpSpPr>
          <a:xfrm>
            <a:off x="6096001" y="1869637"/>
            <a:ext cx="4159117" cy="2634034"/>
            <a:chOff x="4832327" y="1921226"/>
            <a:chExt cx="4159117" cy="2634034"/>
          </a:xfrm>
        </p:grpSpPr>
        <p:grpSp>
          <p:nvGrpSpPr>
            <p:cNvPr id="36" name="Group 35"/>
            <p:cNvGrpSpPr/>
            <p:nvPr/>
          </p:nvGrpSpPr>
          <p:grpSpPr>
            <a:xfrm>
              <a:off x="5135148" y="3680882"/>
              <a:ext cx="2316366" cy="874378"/>
              <a:chOff x="5135148" y="3680882"/>
              <a:chExt cx="2316366" cy="874378"/>
            </a:xfrm>
          </p:grpSpPr>
          <p:sp>
            <p:nvSpPr>
              <p:cNvPr id="38" name="Oval 37"/>
              <p:cNvSpPr/>
              <p:nvPr/>
            </p:nvSpPr>
            <p:spPr>
              <a:xfrm>
                <a:off x="5936142" y="4179414"/>
                <a:ext cx="470275" cy="375846"/>
              </a:xfrm>
              <a:prstGeom prst="ellipse">
                <a:avLst/>
              </a:prstGeom>
              <a:solidFill>
                <a:srgbClr val="002060"/>
              </a:solidFill>
              <a:scene3d>
                <a:camera prst="isometricTopUp"/>
                <a:lightRig rig="threePt" dir="t"/>
              </a:scene3d>
              <a:sp3d>
                <a:bevelT h="2032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j-lt"/>
                </a:endParaRPr>
              </a:p>
            </p:txBody>
          </p:sp>
          <p:sp>
            <p:nvSpPr>
              <p:cNvPr id="39" name="Title 1"/>
              <p:cNvSpPr txBox="1">
                <a:spLocks/>
              </p:cNvSpPr>
              <p:nvPr/>
            </p:nvSpPr>
            <p:spPr>
              <a:xfrm>
                <a:off x="5135148" y="3680882"/>
                <a:ext cx="2316366" cy="518140"/>
              </a:xfrm>
              <a:prstGeom prst="rect">
                <a:avLst/>
              </a:prstGeom>
            </p:spPr>
            <p:txBody>
              <a:bodyPr numCol="1">
                <a:prstTxWarp prst="textPlain">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400" b="1" dirty="0">
                    <a:solidFill>
                      <a:srgbClr val="000000"/>
                    </a:solidFill>
                    <a:effectLst/>
                    <a:cs typeface="Arial" panose="020B0604020202020204" pitchFamily="34" charset="0"/>
                  </a:rPr>
                  <a:t>PENGEMBANGAN BUDAYA KERJA INOVATIF BAGI ASN</a:t>
                </a:r>
                <a:endParaRPr lang="en-US" sz="1400" b="1" dirty="0">
                  <a:solidFill>
                    <a:srgbClr val="000000"/>
                  </a:solidFill>
                  <a:effectLst/>
                  <a:cs typeface="Arial" panose="020B0604020202020204" pitchFamily="34" charset="0"/>
                </a:endParaRPr>
              </a:p>
            </p:txBody>
          </p:sp>
        </p:grpSp>
        <p:sp>
          <p:nvSpPr>
            <p:cNvPr id="37" name="Rectangle 36"/>
            <p:cNvSpPr/>
            <p:nvPr/>
          </p:nvSpPr>
          <p:spPr>
            <a:xfrm>
              <a:off x="4832327" y="1921226"/>
              <a:ext cx="4159117" cy="1643527"/>
            </a:xfrm>
            <a:prstGeom prst="rect">
              <a:avLst/>
            </a:prstGeom>
          </p:spPr>
          <p:txBody>
            <a:bodyPr wrap="square">
              <a:spAutoFit/>
            </a:bodyPr>
            <a:lstStyle/>
            <a:p>
              <a:pPr marL="285750" indent="-285750">
                <a:lnSpc>
                  <a:spcPct val="90000"/>
                </a:lnSpc>
                <a:spcAft>
                  <a:spcPts val="0"/>
                </a:spcAft>
                <a:buFont typeface="Webdings" panose="05030102010509060703" pitchFamily="18" charset="2"/>
                <a:buChar char="4"/>
              </a:pPr>
              <a:r>
                <a:rPr lang="id-ID" sz="1400" b="1" dirty="0">
                  <a:solidFill>
                    <a:schemeClr val="accent6">
                      <a:lumMod val="50000"/>
                    </a:schemeClr>
                  </a:solidFill>
                  <a:latin typeface="+mj-lt"/>
                  <a:ea typeface="Calibri" panose="020F0502020204030204" pitchFamily="34" charset="0"/>
                  <a:cs typeface="Arial" panose="020B0604020202020204" pitchFamily="34" charset="0"/>
                </a:rPr>
                <a:t>Mendorong berpikir kreatif (berorientasi pada kebaruan, kebermanfaatan, dan memberikan solusi)</a:t>
              </a:r>
            </a:p>
            <a:p>
              <a:pPr marL="285750" indent="-285750">
                <a:lnSpc>
                  <a:spcPct val="90000"/>
                </a:lnSpc>
                <a:spcAft>
                  <a:spcPts val="0"/>
                </a:spcAft>
                <a:buFont typeface="Webdings" panose="05030102010509060703" pitchFamily="18" charset="2"/>
                <a:buChar char="4"/>
              </a:pPr>
              <a:r>
                <a:rPr lang="id-ID" sz="1400" b="1" dirty="0">
                  <a:solidFill>
                    <a:srgbClr val="C00000"/>
                  </a:solidFill>
                  <a:latin typeface="+mj-lt"/>
                  <a:ea typeface="Calibri" panose="020F0502020204030204" pitchFamily="34" charset="0"/>
                  <a:cs typeface="Arial" panose="020B0604020202020204" pitchFamily="34" charset="0"/>
                </a:rPr>
                <a:t>Membuahkan perilaku baru (cara bekerja inovatif yang lebih cepat dan lebih baik)</a:t>
              </a:r>
            </a:p>
            <a:p>
              <a:pPr marL="285750" indent="-285750">
                <a:lnSpc>
                  <a:spcPct val="90000"/>
                </a:lnSpc>
                <a:spcAft>
                  <a:spcPts val="0"/>
                </a:spcAft>
                <a:buFont typeface="Webdings" panose="05030102010509060703" pitchFamily="18" charset="2"/>
                <a:buChar char="4"/>
              </a:pPr>
              <a:r>
                <a:rPr lang="id-ID" sz="1400" b="1" dirty="0">
                  <a:solidFill>
                    <a:srgbClr val="0070C0"/>
                  </a:solidFill>
                  <a:latin typeface="+mj-lt"/>
                  <a:ea typeface="Calibri" panose="020F0502020204030204" pitchFamily="34" charset="0"/>
                  <a:cs typeface="Arial" panose="020B0604020202020204" pitchFamily="34" charset="0"/>
                </a:rPr>
                <a:t>Menghasilkan karya cipta yang mampu menjadi solus, lebih bermanfaat, berkesinambungan dan dapat direplikasi</a:t>
              </a:r>
              <a:endParaRPr lang="id-ID" sz="1400" b="1" dirty="0">
                <a:solidFill>
                  <a:srgbClr val="0070C0"/>
                </a:solidFill>
                <a:effectLst/>
                <a:latin typeface="+mj-lt"/>
                <a:ea typeface="Calibri" panose="020F0502020204030204" pitchFamily="34" charset="0"/>
                <a:cs typeface="Arial" panose="020B0604020202020204" pitchFamily="34" charset="0"/>
              </a:endParaRPr>
            </a:p>
          </p:txBody>
        </p:sp>
      </p:grpSp>
      <p:grpSp>
        <p:nvGrpSpPr>
          <p:cNvPr id="40" name="Group 39"/>
          <p:cNvGrpSpPr/>
          <p:nvPr/>
        </p:nvGrpSpPr>
        <p:grpSpPr>
          <a:xfrm>
            <a:off x="8581757" y="4636208"/>
            <a:ext cx="1966438" cy="1063999"/>
            <a:chOff x="7318083" y="4687797"/>
            <a:chExt cx="1966438" cy="1063999"/>
          </a:xfrm>
        </p:grpSpPr>
        <p:sp>
          <p:nvSpPr>
            <p:cNvPr id="47" name="Oval 46"/>
            <p:cNvSpPr/>
            <p:nvPr/>
          </p:nvSpPr>
          <p:spPr>
            <a:xfrm>
              <a:off x="7699782" y="5375950"/>
              <a:ext cx="470275" cy="375846"/>
            </a:xfrm>
            <a:prstGeom prst="ellipse">
              <a:avLst/>
            </a:prstGeom>
            <a:solidFill>
              <a:srgbClr val="00B050"/>
            </a:solidFill>
            <a:scene3d>
              <a:camera prst="isometricTopUp"/>
              <a:lightRig rig="threePt" dir="t"/>
            </a:scene3d>
            <a:sp3d>
              <a:bevelT h="2032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j-lt"/>
              </a:endParaRPr>
            </a:p>
          </p:txBody>
        </p:sp>
        <p:sp>
          <p:nvSpPr>
            <p:cNvPr id="42" name="Rectangle 41"/>
            <p:cNvSpPr/>
            <p:nvPr/>
          </p:nvSpPr>
          <p:spPr>
            <a:xfrm>
              <a:off x="7318083" y="4687797"/>
              <a:ext cx="1966438" cy="674031"/>
            </a:xfrm>
            <a:prstGeom prst="rect">
              <a:avLst/>
            </a:prstGeom>
          </p:spPr>
          <p:txBody>
            <a:bodyPr wrap="square">
              <a:spAutoFit/>
            </a:bodyPr>
            <a:lstStyle/>
            <a:p>
              <a:pPr algn="r">
                <a:lnSpc>
                  <a:spcPct val="90000"/>
                </a:lnSpc>
                <a:spcAft>
                  <a:spcPts val="0"/>
                </a:spcAft>
              </a:pPr>
              <a:r>
                <a:rPr lang="id-ID" sz="1400" b="1" dirty="0">
                  <a:solidFill>
                    <a:srgbClr val="C00000"/>
                  </a:solidFill>
                  <a:latin typeface="+mj-lt"/>
                  <a:ea typeface="Calibri" panose="020F0502020204030204" pitchFamily="34" charset="0"/>
                  <a:cs typeface="Arial" panose="020B0604020202020204" pitchFamily="34" charset="0"/>
                </a:rPr>
                <a:t>Pelayanan publik kelas satu (first-class public services)</a:t>
              </a:r>
              <a:endParaRPr lang="id-ID" sz="1400" b="1" dirty="0">
                <a:solidFill>
                  <a:srgbClr val="C00000"/>
                </a:solidFill>
                <a:effectLst/>
                <a:latin typeface="+mj-lt"/>
                <a:ea typeface="Calibri" panose="020F0502020204030204" pitchFamily="34" charset="0"/>
                <a:cs typeface="Arial" panose="020B0604020202020204" pitchFamily="34" charset="0"/>
              </a:endParaRPr>
            </a:p>
          </p:txBody>
        </p:sp>
      </p:grpSp>
      <p:grpSp>
        <p:nvGrpSpPr>
          <p:cNvPr id="50" name="Group 49"/>
          <p:cNvGrpSpPr/>
          <p:nvPr/>
        </p:nvGrpSpPr>
        <p:grpSpPr>
          <a:xfrm>
            <a:off x="1430931" y="1554132"/>
            <a:ext cx="2339835" cy="3626397"/>
            <a:chOff x="167257" y="1605721"/>
            <a:chExt cx="2339835" cy="3626397"/>
          </a:xfrm>
        </p:grpSpPr>
        <p:grpSp>
          <p:nvGrpSpPr>
            <p:cNvPr id="51" name="Group 50"/>
            <p:cNvGrpSpPr/>
            <p:nvPr/>
          </p:nvGrpSpPr>
          <p:grpSpPr>
            <a:xfrm>
              <a:off x="505440" y="1605721"/>
              <a:ext cx="1533643" cy="1137269"/>
              <a:chOff x="505440" y="1605721"/>
              <a:chExt cx="1533643" cy="1137269"/>
            </a:xfrm>
          </p:grpSpPr>
          <p:sp>
            <p:nvSpPr>
              <p:cNvPr id="53" name="Oval 52"/>
              <p:cNvSpPr/>
              <p:nvPr/>
            </p:nvSpPr>
            <p:spPr>
              <a:xfrm>
                <a:off x="746897" y="2367144"/>
                <a:ext cx="470275" cy="375846"/>
              </a:xfrm>
              <a:prstGeom prst="ellipse">
                <a:avLst/>
              </a:prstGeom>
              <a:solidFill>
                <a:srgbClr val="C00000"/>
              </a:solidFill>
              <a:scene3d>
                <a:camera prst="isometricTopUp"/>
                <a:lightRig rig="threePt" dir="t"/>
              </a:scene3d>
              <a:sp3d>
                <a:bevelT h="2032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j-lt"/>
                </a:endParaRPr>
              </a:p>
            </p:txBody>
          </p:sp>
          <p:sp>
            <p:nvSpPr>
              <p:cNvPr id="54" name="Title 1"/>
              <p:cNvSpPr txBox="1">
                <a:spLocks/>
              </p:cNvSpPr>
              <p:nvPr/>
            </p:nvSpPr>
            <p:spPr>
              <a:xfrm>
                <a:off x="505440" y="1605721"/>
                <a:ext cx="1533643" cy="801675"/>
              </a:xfrm>
              <a:prstGeom prst="rect">
                <a:avLst/>
              </a:prstGeom>
            </p:spPr>
            <p:txBody>
              <a:bodyPr numCol="1">
                <a:prstTxWarp prst="textPlain">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d-ID" sz="1400" b="1" dirty="0">
                    <a:solidFill>
                      <a:srgbClr val="000000"/>
                    </a:solidFill>
                    <a:effectLst/>
                    <a:cs typeface="Arial" panose="020B0604020202020204" pitchFamily="34" charset="0"/>
                  </a:rPr>
                  <a:t>PERUBAHAN PARADIGMA ADMINISTRASI NEGARA</a:t>
                </a:r>
                <a:endParaRPr lang="en-US" sz="1400" b="1" dirty="0">
                  <a:solidFill>
                    <a:srgbClr val="000000"/>
                  </a:solidFill>
                  <a:effectLst/>
                  <a:cs typeface="Arial" panose="020B0604020202020204" pitchFamily="34" charset="0"/>
                </a:endParaRPr>
              </a:p>
            </p:txBody>
          </p:sp>
        </p:grpSp>
        <p:sp>
          <p:nvSpPr>
            <p:cNvPr id="52" name="Rectangle 51"/>
            <p:cNvSpPr/>
            <p:nvPr/>
          </p:nvSpPr>
          <p:spPr>
            <a:xfrm>
              <a:off x="167257" y="3006893"/>
              <a:ext cx="2339835" cy="2225225"/>
            </a:xfrm>
            <a:prstGeom prst="rect">
              <a:avLst/>
            </a:prstGeom>
          </p:spPr>
          <p:txBody>
            <a:bodyPr wrap="square">
              <a:spAutoFit/>
            </a:bodyPr>
            <a:lstStyle/>
            <a:p>
              <a:pPr marL="285750" indent="-285750">
                <a:lnSpc>
                  <a:spcPct val="90000"/>
                </a:lnSpc>
                <a:spcAft>
                  <a:spcPts val="0"/>
                </a:spcAft>
                <a:buFont typeface="Webdings" panose="05030102010509060703" pitchFamily="18" charset="2"/>
                <a:buChar char="4"/>
              </a:pPr>
              <a:r>
                <a:rPr lang="id-ID" sz="1400" b="1" dirty="0">
                  <a:solidFill>
                    <a:srgbClr val="0070C0"/>
                  </a:solidFill>
                  <a:latin typeface="+mj-lt"/>
                  <a:ea typeface="Calibri" panose="020F0502020204030204" pitchFamily="34" charset="0"/>
                  <a:cs typeface="Arial" panose="020B0604020202020204" pitchFamily="34" charset="0"/>
                </a:rPr>
                <a:t>Permasalahan yang dihadapi pemerintah semakin kompleks</a:t>
              </a:r>
            </a:p>
            <a:p>
              <a:pPr marL="285750" indent="-285750">
                <a:lnSpc>
                  <a:spcPct val="90000"/>
                </a:lnSpc>
                <a:spcAft>
                  <a:spcPts val="0"/>
                </a:spcAft>
                <a:buFont typeface="Webdings" panose="05030102010509060703" pitchFamily="18" charset="2"/>
                <a:buChar char="4"/>
              </a:pPr>
              <a:r>
                <a:rPr lang="id-ID" sz="1400" b="1" dirty="0">
                  <a:solidFill>
                    <a:srgbClr val="C00000"/>
                  </a:solidFill>
                  <a:latin typeface="+mj-lt"/>
                  <a:ea typeface="Calibri" panose="020F0502020204030204" pitchFamily="34" charset="0"/>
                  <a:cs typeface="Arial" panose="020B0604020202020204" pitchFamily="34" charset="0"/>
                </a:rPr>
                <a:t>Tuntutan kinerja tinggi bagi setiap ASN menjadi keniscayaan</a:t>
              </a:r>
            </a:p>
            <a:p>
              <a:pPr marL="285750" indent="-285750">
                <a:lnSpc>
                  <a:spcPct val="90000"/>
                </a:lnSpc>
                <a:spcAft>
                  <a:spcPts val="0"/>
                </a:spcAft>
                <a:buFont typeface="Webdings" panose="05030102010509060703" pitchFamily="18" charset="2"/>
                <a:buChar char="4"/>
              </a:pPr>
              <a:r>
                <a:rPr lang="id-ID" sz="1400" b="1" dirty="0">
                  <a:solidFill>
                    <a:schemeClr val="accent6">
                      <a:lumMod val="50000"/>
                    </a:schemeClr>
                  </a:solidFill>
                  <a:latin typeface="+mj-lt"/>
                  <a:ea typeface="Calibri" panose="020F0502020204030204" pitchFamily="34" charset="0"/>
                  <a:cs typeface="Arial" panose="020B0604020202020204" pitchFamily="34" charset="0"/>
                </a:rPr>
                <a:t>Diperlukan terobosan diklat dan budaya kerja untuk menyikapinya</a:t>
              </a:r>
              <a:endParaRPr lang="id-ID" sz="1400" b="1" dirty="0">
                <a:solidFill>
                  <a:schemeClr val="accent6">
                    <a:lumMod val="50000"/>
                  </a:schemeClr>
                </a:solidFill>
                <a:effectLst/>
                <a:latin typeface="+mj-lt"/>
                <a:ea typeface="Calibri" panose="020F0502020204030204" pitchFamily="34" charset="0"/>
                <a:cs typeface="Arial" panose="020B0604020202020204" pitchFamily="34" charset="0"/>
              </a:endParaRPr>
            </a:p>
          </p:txBody>
        </p:sp>
      </p:grpSp>
      <p:sp>
        <p:nvSpPr>
          <p:cNvPr id="55" name="Slide Number Placeholder 32"/>
          <p:cNvSpPr>
            <a:spLocks noGrp="1"/>
          </p:cNvSpPr>
          <p:nvPr>
            <p:ph type="sldNum" sz="quarter" idx="12"/>
          </p:nvPr>
        </p:nvSpPr>
        <p:spPr>
          <a:xfrm>
            <a:off x="11146919" y="1288621"/>
            <a:ext cx="865187" cy="1092200"/>
          </a:xfrm>
        </p:spPr>
        <p:txBody>
          <a:bodyPr/>
          <a:lstStyle/>
          <a:p>
            <a:fld id="{CD56DFAE-7299-447B-9A62-806E22EC4F2A}" type="slidenum">
              <a:rPr lang="en-US" smtClean="0"/>
              <a:pPr/>
              <a:t>9</a:t>
            </a:fld>
            <a:endParaRPr lang="en-US"/>
          </a:p>
        </p:txBody>
      </p:sp>
      <p:sp>
        <p:nvSpPr>
          <p:cNvPr id="56" name="TextBox 55">
            <a:extLst>
              <a:ext uri="{FF2B5EF4-FFF2-40B4-BE49-F238E27FC236}">
                <a16:creationId xmlns:a16="http://schemas.microsoft.com/office/drawing/2014/main" xmlns="" id="{A3554326-E479-45F8-80F9-2C1126C56CE4}"/>
              </a:ext>
            </a:extLst>
          </p:cNvPr>
          <p:cNvSpPr txBox="1"/>
          <p:nvPr/>
        </p:nvSpPr>
        <p:spPr>
          <a:xfrm>
            <a:off x="7715706" y="5750795"/>
            <a:ext cx="3268223" cy="646331"/>
          </a:xfrm>
          <a:prstGeom prst="rect">
            <a:avLst/>
          </a:prstGeom>
          <a:noFill/>
        </p:spPr>
        <p:txBody>
          <a:bodyPr wrap="square" rtlCol="0">
            <a:spAutoFit/>
          </a:bodyPr>
          <a:lstStyle/>
          <a:p>
            <a:pPr algn="ctr"/>
            <a:r>
              <a:rPr lang="id-ID" b="1" dirty="0">
                <a:latin typeface="+mj-lt"/>
              </a:rPr>
              <a:t>TERWUJUDNYA ASN BERKELAS DUNIA</a:t>
            </a:r>
            <a:endParaRPr lang="en-US" b="1" dirty="0">
              <a:latin typeface="+mj-lt"/>
              <a:ea typeface="Segoe UI" panose="020B0502040204020203" pitchFamily="34" charset="0"/>
              <a:cs typeface="Segoe UI" panose="020B0502040204020203" pitchFamily="34" charset="0"/>
            </a:endParaRPr>
          </a:p>
        </p:txBody>
      </p:sp>
      <p:graphicFrame>
        <p:nvGraphicFramePr>
          <p:cNvPr id="41" name="Table 40"/>
          <p:cNvGraphicFramePr>
            <a:graphicFrameLocks noGrp="1"/>
          </p:cNvGraphicFramePr>
          <p:nvPr>
            <p:extLst>
              <p:ext uri="{D42A27DB-BD31-4B8C-83A1-F6EECF244321}">
                <p14:modId xmlns:p14="http://schemas.microsoft.com/office/powerpoint/2010/main" val="1841899032"/>
              </p:ext>
            </p:extLst>
          </p:nvPr>
        </p:nvGraphicFramePr>
        <p:xfrm>
          <a:off x="0" y="6397625"/>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a:solidFill>
                            <a:schemeClr val="tx1"/>
                          </a:solidFill>
                        </a:rPr>
                        <a:t>AKUNTABEL</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INTEGRITAS</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DISIPLIN</a:t>
                      </a:r>
                      <a:endParaRPr lang="id-ID" sz="1400" b="0" dirty="0">
                        <a:solidFill>
                          <a:schemeClr val="tx1"/>
                        </a:solidFill>
                      </a:endParaRPr>
                    </a:p>
                  </a:txBody>
                  <a:tcPr anchor="ctr">
                    <a:solidFill>
                      <a:srgbClr val="F54C17"/>
                    </a:solidFill>
                  </a:tcPr>
                </a:tc>
                <a:tc>
                  <a:txBody>
                    <a:bodyPr/>
                    <a:lstStyle/>
                    <a:p>
                      <a:pPr algn="ctr"/>
                      <a:r>
                        <a:rPr lang="id-ID" sz="1400" dirty="0">
                          <a:solidFill>
                            <a:schemeClr val="tx1"/>
                          </a:solidFill>
                        </a:rPr>
                        <a:t>INOVATIF</a:t>
                      </a:r>
                      <a:endParaRPr lang="id-ID" sz="1400" b="0" dirty="0">
                        <a:solidFill>
                          <a:schemeClr val="tx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1217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1500"/>
                                        <p:tgtEl>
                                          <p:spTgt spid="50"/>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1500"/>
                                        <p:tgtEl>
                                          <p:spTgt spid="30"/>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1500"/>
                                        <p:tgtEl>
                                          <p:spTgt spid="35"/>
                                        </p:tgtEl>
                                      </p:cBhvr>
                                    </p:animEffect>
                                  </p:childTnLst>
                                </p:cTn>
                              </p:par>
                            </p:childTnLst>
                          </p:cTn>
                        </p:par>
                        <p:par>
                          <p:cTn id="16" fill="hold">
                            <p:stCondLst>
                              <p:cond delay="4500"/>
                            </p:stCondLst>
                            <p:childTnLst>
                              <p:par>
                                <p:cTn id="17" presetID="22" presetClass="entr" presetSubtype="4"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1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738</TotalTime>
  <Words>960</Words>
  <Application>Microsoft Office PowerPoint</Application>
  <PresentationFormat>Custom</PresentationFormat>
  <Paragraphs>235</Paragraphs>
  <Slides>15</Slides>
  <Notes>6</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12_Office Theme</vt:lpstr>
      <vt:lpstr>3_Office Theme</vt:lpstr>
      <vt:lpstr>INTEGRITAS DAN PROFESIONALITAS ASN DALAM MENINGKAT PELAYANAN PUBLIK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ASN BER-INTEGRITAS   DASARNYA APA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PEMBINAAN DISIPLIN DAN INTEGRITAS PNS PEMERINTAH PROVINSI JAWA TENGAH</dc:title>
  <dc:creator>fitrierlanto@gmail.com</dc:creator>
  <cp:lastModifiedBy>DELL</cp:lastModifiedBy>
  <cp:revision>36</cp:revision>
  <dcterms:created xsi:type="dcterms:W3CDTF">2021-06-07T13:02:51Z</dcterms:created>
  <dcterms:modified xsi:type="dcterms:W3CDTF">2022-03-15T06:42:37Z</dcterms:modified>
</cp:coreProperties>
</file>